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61" r:id="rId5"/>
    <p:sldId id="260" r:id="rId6"/>
    <p:sldId id="264" r:id="rId7"/>
    <p:sldId id="265" r:id="rId8"/>
    <p:sldId id="268" r:id="rId9"/>
    <p:sldId id="269" r:id="rId10"/>
    <p:sldId id="271"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7" d="100"/>
          <a:sy n="57" d="100"/>
        </p:scale>
        <p:origin x="84" y="1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DB782-4D5A-49B7-82F4-20EF1324E345}" type="datetimeFigureOut">
              <a:rPr lang="en-US" smtClean="0"/>
              <a:t>6/17/2026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E078FF-1B90-464A-83D0-572C6A3E9FA2}" type="slidenum">
              <a:rPr lang="en-US" smtClean="0"/>
              <a:t>‹#›</a:t>
            </a:fld>
            <a:endParaRPr lang="en-US"/>
          </a:p>
        </p:txBody>
      </p:sp>
    </p:spTree>
    <p:extLst>
      <p:ext uri="{BB962C8B-B14F-4D97-AF65-F5344CB8AC3E}">
        <p14:creationId xmlns:p14="http://schemas.microsoft.com/office/powerpoint/2010/main" val="1895166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373360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EF921A-2CDC-454B-A1F1-ABA3DFCE2FE3}"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961543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831524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1586917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11800552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3754005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67422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700043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1263506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282935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EF921A-2CDC-454B-A1F1-ABA3DFCE2FE3}" type="datetimeFigureOut">
              <a:rPr lang="en-US" smtClean="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542731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EF921A-2CDC-454B-A1F1-ABA3DFCE2FE3}"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1327423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EF921A-2CDC-454B-A1F1-ABA3DFCE2FE3}" type="datetimeFigureOut">
              <a:rPr lang="en-US" smtClean="0"/>
              <a:t>6/17/2026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62710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EF921A-2CDC-454B-A1F1-ABA3DFCE2FE3}" type="datetimeFigureOut">
              <a:rPr lang="en-US" smtClean="0"/>
              <a:t>6/17/2026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308771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EF921A-2CDC-454B-A1F1-ABA3DFCE2FE3}" type="datetimeFigureOut">
              <a:rPr lang="en-US" smtClean="0"/>
              <a:t>6/17/2026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67975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EF921A-2CDC-454B-A1F1-ABA3DFCE2FE3}"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211369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EF921A-2CDC-454B-A1F1-ABA3DFCE2FE3}" type="datetimeFigureOut">
              <a:rPr lang="en-US" smtClean="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171F8-124C-447F-922A-60B83BF7CAD8}" type="slidenum">
              <a:rPr lang="en-US" smtClean="0"/>
              <a:t>‹#›</a:t>
            </a:fld>
            <a:endParaRPr lang="en-US"/>
          </a:p>
        </p:txBody>
      </p:sp>
    </p:spTree>
    <p:extLst>
      <p:ext uri="{BB962C8B-B14F-4D97-AF65-F5344CB8AC3E}">
        <p14:creationId xmlns:p14="http://schemas.microsoft.com/office/powerpoint/2010/main" val="1499345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7EF921A-2CDC-454B-A1F1-ABA3DFCE2FE3}" type="datetimeFigureOut">
              <a:rPr lang="en-US" smtClean="0"/>
              <a:t>6/17/2026</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25171F8-124C-447F-922A-60B83BF7CAD8}" type="slidenum">
              <a:rPr lang="en-US" smtClean="0"/>
              <a:t>‹#›</a:t>
            </a:fld>
            <a:endParaRPr lang="en-US"/>
          </a:p>
        </p:txBody>
      </p:sp>
    </p:spTree>
    <p:extLst>
      <p:ext uri="{BB962C8B-B14F-4D97-AF65-F5344CB8AC3E}">
        <p14:creationId xmlns:p14="http://schemas.microsoft.com/office/powerpoint/2010/main" val="4250230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0671A248-6CFA-4AB4-875E-0880110664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5542" y="0"/>
            <a:ext cx="7950349" cy="3727374"/>
          </a:xfrm>
          <a:prstGeom prst="rect">
            <a:avLst/>
          </a:prstGeom>
        </p:spPr>
      </p:pic>
      <p:pic>
        <p:nvPicPr>
          <p:cNvPr id="5" name="Picture 4">
            <a:extLst>
              <a:ext uri="{FF2B5EF4-FFF2-40B4-BE49-F238E27FC236}">
                <a16:creationId xmlns:a16="http://schemas.microsoft.com/office/drawing/2014/main" id="{E6C7703A-B6C4-4DE6-95AC-5F70EBE7E7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1486" y="3429000"/>
            <a:ext cx="2580267" cy="3248758"/>
          </a:xfrm>
          <a:prstGeom prst="rect">
            <a:avLst/>
          </a:prstGeom>
          <a:effectLst/>
        </p:spPr>
      </p:pic>
    </p:spTree>
    <p:extLst>
      <p:ext uri="{BB962C8B-B14F-4D97-AF65-F5344CB8AC3E}">
        <p14:creationId xmlns:p14="http://schemas.microsoft.com/office/powerpoint/2010/main" val="89108261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6E9A91-7448-452D-8535-A874FA095B08}"/>
              </a:ext>
            </a:extLst>
          </p:cNvPr>
          <p:cNvSpPr txBox="1"/>
          <p:nvPr/>
        </p:nvSpPr>
        <p:spPr>
          <a:xfrm>
            <a:off x="3974861" y="459448"/>
            <a:ext cx="169333"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E  </a:t>
            </a:r>
          </a:p>
        </p:txBody>
      </p:sp>
    </p:spTree>
    <p:extLst>
      <p:ext uri="{BB962C8B-B14F-4D97-AF65-F5344CB8AC3E}">
        <p14:creationId xmlns:p14="http://schemas.microsoft.com/office/powerpoint/2010/main" val="4130914210"/>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FE335FD-5307-426F-B046-94BA1B8E4C9C}"/>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3657602" y="-4949"/>
            <a:ext cx="5450772" cy="6862949"/>
          </a:xfrm>
          <a:prstGeom prst="rect">
            <a:avLst/>
          </a:prstGeom>
          <a:effectLst/>
        </p:spPr>
      </p:pic>
      <p:sp>
        <p:nvSpPr>
          <p:cNvPr id="5" name="TextBox 4">
            <a:extLst>
              <a:ext uri="{FF2B5EF4-FFF2-40B4-BE49-F238E27FC236}">
                <a16:creationId xmlns:a16="http://schemas.microsoft.com/office/drawing/2014/main" id="{94080AAB-E3EF-4829-981C-70735B6E6727}"/>
              </a:ext>
            </a:extLst>
          </p:cNvPr>
          <p:cNvSpPr txBox="1"/>
          <p:nvPr/>
        </p:nvSpPr>
        <p:spPr>
          <a:xfrm>
            <a:off x="1757549" y="686514"/>
            <a:ext cx="9250877" cy="4693593"/>
          </a:xfrm>
          <a:prstGeom prst="rect">
            <a:avLst/>
          </a:prstGeom>
          <a:noFill/>
        </p:spPr>
        <p:txBody>
          <a:bodyPr wrap="square">
            <a:spAutoFit/>
          </a:bodyPr>
          <a:lstStyle/>
          <a:p>
            <a:pPr>
              <a:spcAft>
                <a:spcPts val="600"/>
              </a:spcAft>
            </a:pPr>
            <a:r>
              <a:rPr lang="en-US" sz="7000" b="1" dirty="0">
                <a:solidFill>
                  <a:srgbClr val="C00000"/>
                </a:solidFill>
              </a:rPr>
              <a:t>            EVACUATE</a:t>
            </a:r>
          </a:p>
          <a:p>
            <a:r>
              <a:rPr lang="en-US" sz="2800" b="1" dirty="0"/>
              <a:t>The goal of evacuation is to reduce the number of potential targets for an intruder and decrease the chance of being trapped. </a:t>
            </a:r>
          </a:p>
          <a:p>
            <a:endParaRPr lang="en-US" sz="2800" b="1" dirty="0"/>
          </a:p>
          <a:p>
            <a:r>
              <a:rPr lang="en-US" sz="2800" b="1" dirty="0"/>
              <a:t>Quickly and quietly create as much distance between you and the source of danger when it is safe to do so. This involves exiting through the nearest and safest exit point, staying away until the area has been determined safe. </a:t>
            </a:r>
          </a:p>
        </p:txBody>
      </p:sp>
    </p:spTree>
    <p:extLst>
      <p:ext uri="{BB962C8B-B14F-4D97-AF65-F5344CB8AC3E}">
        <p14:creationId xmlns:p14="http://schemas.microsoft.com/office/powerpoint/2010/main" val="373896360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6E9A91-7448-452D-8535-A874FA095B08}"/>
              </a:ext>
            </a:extLst>
          </p:cNvPr>
          <p:cNvSpPr txBox="1"/>
          <p:nvPr/>
        </p:nvSpPr>
        <p:spPr>
          <a:xfrm>
            <a:off x="3951111" y="287866"/>
            <a:ext cx="169333" cy="6282267"/>
          </a:xfrm>
          <a:prstGeom prst="rect">
            <a:avLst/>
          </a:prstGeom>
          <a:noFill/>
        </p:spPr>
        <p:txBody>
          <a:bodyPr wrap="square" rtlCol="0">
            <a:spAutoFit/>
          </a:bodyPr>
          <a:lstStyle/>
          <a:p>
            <a:r>
              <a:rPr lang="en-US" sz="40000" dirty="0">
                <a:solidFill>
                  <a:schemeClr val="bg1"/>
                </a:solidFill>
                <a:latin typeface="Arial Black" panose="020B0A04020102020204" pitchFamily="34" charset="0"/>
              </a:rPr>
              <a:t>A</a:t>
            </a:r>
          </a:p>
        </p:txBody>
      </p:sp>
    </p:spTree>
    <p:extLst>
      <p:ext uri="{BB962C8B-B14F-4D97-AF65-F5344CB8AC3E}">
        <p14:creationId xmlns:p14="http://schemas.microsoft.com/office/powerpoint/2010/main" val="301718873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7E0D4B0-461E-4D64-A3B6-1CE396BF8285}"/>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3657602" y="-4949"/>
            <a:ext cx="5450772" cy="6862949"/>
          </a:xfrm>
          <a:prstGeom prst="rect">
            <a:avLst/>
          </a:prstGeom>
          <a:effectLst/>
        </p:spPr>
      </p:pic>
      <p:sp>
        <p:nvSpPr>
          <p:cNvPr id="3" name="TextBox 2">
            <a:extLst>
              <a:ext uri="{FF2B5EF4-FFF2-40B4-BE49-F238E27FC236}">
                <a16:creationId xmlns:a16="http://schemas.microsoft.com/office/drawing/2014/main" id="{92A75608-6C92-45FC-A94D-18AE744A9193}"/>
              </a:ext>
            </a:extLst>
          </p:cNvPr>
          <p:cNvSpPr txBox="1"/>
          <p:nvPr/>
        </p:nvSpPr>
        <p:spPr>
          <a:xfrm>
            <a:off x="1389413" y="441092"/>
            <a:ext cx="10414660" cy="5970865"/>
          </a:xfrm>
          <a:prstGeom prst="rect">
            <a:avLst/>
          </a:prstGeom>
          <a:noFill/>
        </p:spPr>
        <p:txBody>
          <a:bodyPr wrap="square">
            <a:spAutoFit/>
          </a:bodyPr>
          <a:lstStyle/>
          <a:p>
            <a:r>
              <a:rPr lang="en-US" sz="7000" b="1" dirty="0">
                <a:solidFill>
                  <a:srgbClr val="C00000"/>
                </a:solidFill>
              </a:rPr>
              <a:t>                 ALERT</a:t>
            </a:r>
          </a:p>
          <a:p>
            <a:pPr algn="ctr"/>
            <a:r>
              <a:rPr lang="en-US" sz="2400" b="1" dirty="0"/>
              <a:t>This initial step focuses on recognizing signs of danger and notifying others that a threat exists to trigger immediate, proactive, and informed responses to an intruder. </a:t>
            </a:r>
          </a:p>
          <a:p>
            <a:endParaRPr lang="en-US" sz="2400" b="1" dirty="0"/>
          </a:p>
          <a:p>
            <a:r>
              <a:rPr lang="en-US" sz="2400" b="1" dirty="0"/>
              <a:t>Awareness: Being aware of your surroundings and recognizing danger.</a:t>
            </a:r>
          </a:p>
          <a:p>
            <a:endParaRPr lang="en-US" sz="2400" b="1" dirty="0"/>
          </a:p>
          <a:p>
            <a:r>
              <a:rPr lang="en-US" sz="2400" b="1" dirty="0"/>
              <a:t>Action: Recognizing and accepting the alert immediately.</a:t>
            </a:r>
          </a:p>
          <a:p>
            <a:endParaRPr lang="en-US" sz="2400" b="1" dirty="0"/>
          </a:p>
          <a:p>
            <a:r>
              <a:rPr lang="en-US" sz="2400" b="1" dirty="0"/>
              <a:t>Communication: Via Mobile alerts and announcements as well as individuals getting the word out to others. </a:t>
            </a:r>
          </a:p>
          <a:p>
            <a:endParaRPr lang="en-US" sz="2400" dirty="0"/>
          </a:p>
          <a:p>
            <a:pPr algn="ctr"/>
            <a:r>
              <a:rPr lang="en-US" sz="2400" b="1" dirty="0">
                <a:solidFill>
                  <a:srgbClr val="C00000"/>
                </a:solidFill>
              </a:rPr>
              <a:t>Prioritize your safety when calling UP at 508-793-7575 or 911; do not place yourself in danger to make the call. Get to a safe location first</a:t>
            </a:r>
            <a:r>
              <a:rPr lang="en-US" sz="2400" dirty="0"/>
              <a:t>.</a:t>
            </a:r>
          </a:p>
        </p:txBody>
      </p:sp>
    </p:spTree>
    <p:extLst>
      <p:ext uri="{BB962C8B-B14F-4D97-AF65-F5344CB8AC3E}">
        <p14:creationId xmlns:p14="http://schemas.microsoft.com/office/powerpoint/2010/main" val="2145898736"/>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6E9A91-7448-452D-8535-A874FA095B08}"/>
              </a:ext>
            </a:extLst>
          </p:cNvPr>
          <p:cNvSpPr txBox="1"/>
          <p:nvPr/>
        </p:nvSpPr>
        <p:spPr>
          <a:xfrm>
            <a:off x="3951111" y="287866"/>
            <a:ext cx="169333" cy="628226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L</a:t>
            </a:r>
          </a:p>
        </p:txBody>
      </p:sp>
    </p:spTree>
    <p:extLst>
      <p:ext uri="{BB962C8B-B14F-4D97-AF65-F5344CB8AC3E}">
        <p14:creationId xmlns:p14="http://schemas.microsoft.com/office/powerpoint/2010/main" val="1025428433"/>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D6F2B0-DB7F-459C-A738-B68532241DB2}"/>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3657602" y="-4949"/>
            <a:ext cx="5450772" cy="6862949"/>
          </a:xfrm>
          <a:prstGeom prst="rect">
            <a:avLst/>
          </a:prstGeom>
          <a:effectLst/>
        </p:spPr>
      </p:pic>
      <p:sp>
        <p:nvSpPr>
          <p:cNvPr id="4" name="TextBox 3">
            <a:extLst>
              <a:ext uri="{FF2B5EF4-FFF2-40B4-BE49-F238E27FC236}">
                <a16:creationId xmlns:a16="http://schemas.microsoft.com/office/drawing/2014/main" id="{9A96E93F-5623-4BDA-A4C3-6BAB69F55AA6}"/>
              </a:ext>
            </a:extLst>
          </p:cNvPr>
          <p:cNvSpPr txBox="1"/>
          <p:nvPr/>
        </p:nvSpPr>
        <p:spPr>
          <a:xfrm>
            <a:off x="1579418" y="308758"/>
            <a:ext cx="9072748" cy="6278642"/>
          </a:xfrm>
          <a:prstGeom prst="rect">
            <a:avLst/>
          </a:prstGeom>
          <a:noFill/>
        </p:spPr>
        <p:txBody>
          <a:bodyPr wrap="square">
            <a:spAutoFit/>
          </a:bodyPr>
          <a:lstStyle/>
          <a:p>
            <a:r>
              <a:rPr lang="en-US" sz="7000" b="1" dirty="0">
                <a:solidFill>
                  <a:srgbClr val="C00000"/>
                </a:solidFill>
              </a:rPr>
              <a:t>            LOCKDOWN</a:t>
            </a:r>
          </a:p>
          <a:p>
            <a:pPr algn="ctr"/>
            <a:r>
              <a:rPr lang="en-US" sz="2400" b="1" dirty="0"/>
              <a:t>The goal is to make it as difficult as possible for an intruder to access or find people inside. Lockdown also helps law enforcement control the situation by containing people in one place.</a:t>
            </a:r>
          </a:p>
          <a:p>
            <a:pPr algn="ctr"/>
            <a:endParaRPr lang="en-US" sz="2400" b="1" dirty="0"/>
          </a:p>
          <a:p>
            <a:pPr algn="ctr"/>
            <a:r>
              <a:rPr lang="en-US" sz="2400" b="1" dirty="0"/>
              <a:t>When you do not have time and/or opportunity to evacuate you will need to lockdown</a:t>
            </a:r>
          </a:p>
          <a:p>
            <a:endParaRPr lang="en-US" sz="2400" b="1" dirty="0"/>
          </a:p>
          <a:p>
            <a:pPr marL="285750" indent="-285750">
              <a:spcAft>
                <a:spcPts val="600"/>
              </a:spcAft>
              <a:buFont typeface="Arial" panose="020B0604020202020204" pitchFamily="34" charset="0"/>
              <a:buChar char="•"/>
            </a:pPr>
            <a:r>
              <a:rPr lang="en-US" sz="2400" b="1" dirty="0"/>
              <a:t>Stay inside and away from windows-remain quiet</a:t>
            </a:r>
          </a:p>
          <a:p>
            <a:pPr marL="285750" indent="-285750">
              <a:spcAft>
                <a:spcPts val="600"/>
              </a:spcAft>
              <a:buFont typeface="Arial" panose="020B0604020202020204" pitchFamily="34" charset="0"/>
              <a:buChar char="•"/>
            </a:pPr>
            <a:r>
              <a:rPr lang="en-US" sz="2400" b="1" dirty="0"/>
              <a:t>Cover windows </a:t>
            </a:r>
          </a:p>
          <a:p>
            <a:pPr marL="285750" indent="-285750">
              <a:spcAft>
                <a:spcPts val="600"/>
              </a:spcAft>
              <a:buFont typeface="Arial" panose="020B0604020202020204" pitchFamily="34" charset="0"/>
              <a:buChar char="•"/>
            </a:pPr>
            <a:r>
              <a:rPr lang="en-US" sz="2400" b="1" dirty="0"/>
              <a:t>Lock the door if able</a:t>
            </a:r>
          </a:p>
          <a:p>
            <a:pPr marL="285750" indent="-285750">
              <a:spcAft>
                <a:spcPts val="600"/>
              </a:spcAft>
              <a:buFont typeface="Arial" panose="020B0604020202020204" pitchFamily="34" charset="0"/>
              <a:buChar char="•"/>
            </a:pPr>
            <a:r>
              <a:rPr lang="en-US" sz="2400" b="1" dirty="0"/>
              <a:t>Turn off lights</a:t>
            </a:r>
          </a:p>
          <a:p>
            <a:pPr marL="285750" indent="-285750">
              <a:spcAft>
                <a:spcPts val="600"/>
              </a:spcAft>
              <a:buFont typeface="Arial" panose="020B0604020202020204" pitchFamily="34" charset="0"/>
              <a:buChar char="•"/>
            </a:pPr>
            <a:r>
              <a:rPr lang="en-US" sz="2400" b="1" dirty="0"/>
              <a:t>Use desks, chairs, tables, or anything else around you that allows you to barricade the door.</a:t>
            </a:r>
          </a:p>
        </p:txBody>
      </p:sp>
    </p:spTree>
    <p:extLst>
      <p:ext uri="{BB962C8B-B14F-4D97-AF65-F5344CB8AC3E}">
        <p14:creationId xmlns:p14="http://schemas.microsoft.com/office/powerpoint/2010/main" val="4248517502"/>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6E9A91-7448-452D-8535-A874FA095B08}"/>
              </a:ext>
            </a:extLst>
          </p:cNvPr>
          <p:cNvSpPr txBox="1"/>
          <p:nvPr/>
        </p:nvSpPr>
        <p:spPr>
          <a:xfrm>
            <a:off x="5067392" y="305068"/>
            <a:ext cx="169333"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I  </a:t>
            </a:r>
          </a:p>
        </p:txBody>
      </p:sp>
    </p:spTree>
    <p:extLst>
      <p:ext uri="{BB962C8B-B14F-4D97-AF65-F5344CB8AC3E}">
        <p14:creationId xmlns:p14="http://schemas.microsoft.com/office/powerpoint/2010/main" val="271164710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0D4FE6F-A066-43D6-B3E5-EF6D4D6FD977}"/>
              </a:ext>
            </a:extLst>
          </p:cNvPr>
          <p:cNvPicPr>
            <a:picLocks noChangeAspect="1"/>
          </p:cNvPicPr>
          <p:nvPr/>
        </p:nvPicPr>
        <p:blipFill>
          <a:blip r:embed="rId2"/>
          <a:stretch>
            <a:fillRect/>
          </a:stretch>
        </p:blipFill>
        <p:spPr>
          <a:xfrm>
            <a:off x="3456635" y="0"/>
            <a:ext cx="5444984" cy="6858000"/>
          </a:xfrm>
          <a:prstGeom prst="rect">
            <a:avLst/>
          </a:prstGeom>
        </p:spPr>
      </p:pic>
      <p:sp>
        <p:nvSpPr>
          <p:cNvPr id="3" name="TextBox 2">
            <a:extLst>
              <a:ext uri="{FF2B5EF4-FFF2-40B4-BE49-F238E27FC236}">
                <a16:creationId xmlns:a16="http://schemas.microsoft.com/office/drawing/2014/main" id="{ADC65771-0773-46B7-82A2-993E660F431D}"/>
              </a:ext>
            </a:extLst>
          </p:cNvPr>
          <p:cNvSpPr txBox="1"/>
          <p:nvPr/>
        </p:nvSpPr>
        <p:spPr>
          <a:xfrm>
            <a:off x="2090057" y="403760"/>
            <a:ext cx="8906493" cy="5524589"/>
          </a:xfrm>
          <a:prstGeom prst="rect">
            <a:avLst/>
          </a:prstGeom>
          <a:noFill/>
        </p:spPr>
        <p:txBody>
          <a:bodyPr wrap="square">
            <a:spAutoFit/>
          </a:bodyPr>
          <a:lstStyle/>
          <a:p>
            <a:pPr>
              <a:spcAft>
                <a:spcPts val="1200"/>
              </a:spcAft>
            </a:pPr>
            <a:r>
              <a:rPr lang="en-US" sz="7000" b="1" dirty="0">
                <a:solidFill>
                  <a:srgbClr val="C00000"/>
                </a:solidFill>
              </a:rPr>
              <a:t>               INFORM</a:t>
            </a:r>
          </a:p>
          <a:p>
            <a:pPr algn="ctr"/>
            <a:r>
              <a:rPr lang="en-US" sz="2400" b="1" dirty="0"/>
              <a:t>Once in a safe location, call UP at 508-793-7575 or 911. Communicate real-time information about the violent intruder’s location. Use clear and direct language via any communication means possible. Do not use code words or terms. Relay as much information as you can so those involved are empowered to act as the situation requires. </a:t>
            </a:r>
          </a:p>
          <a:p>
            <a:pPr marL="285750" indent="-285750" algn="ctr">
              <a:buFont typeface="Arial" panose="020B0604020202020204" pitchFamily="34" charset="0"/>
              <a:buChar char="•"/>
            </a:pPr>
            <a:endParaRPr lang="en-US" sz="2400" b="1" dirty="0">
              <a:solidFill>
                <a:srgbClr val="C00000"/>
              </a:solidFill>
            </a:endParaRPr>
          </a:p>
          <a:p>
            <a:pPr algn="ctr">
              <a:spcAft>
                <a:spcPts val="600"/>
              </a:spcAft>
            </a:pPr>
            <a:r>
              <a:rPr lang="en-US" sz="2800" b="1" dirty="0">
                <a:solidFill>
                  <a:srgbClr val="C00000"/>
                </a:solidFill>
              </a:rPr>
              <a:t>Provide following information:</a:t>
            </a:r>
          </a:p>
          <a:p>
            <a:pPr marL="742950" lvl="1" indent="-285750">
              <a:buFont typeface="Wingdings" panose="05000000000000000000" pitchFamily="2" charset="2"/>
              <a:buChar char="§"/>
            </a:pPr>
            <a:r>
              <a:rPr lang="en-US" sz="2400" b="1" dirty="0"/>
              <a:t>Where is the intruder going?</a:t>
            </a:r>
          </a:p>
          <a:p>
            <a:pPr marL="742950" lvl="1" indent="-285750">
              <a:buFont typeface="Wingdings" panose="05000000000000000000" pitchFamily="2" charset="2"/>
              <a:buChar char="§"/>
            </a:pPr>
            <a:r>
              <a:rPr lang="en-US" sz="2400" b="1" dirty="0"/>
              <a:t>What is the intruder wearing?</a:t>
            </a:r>
          </a:p>
          <a:p>
            <a:pPr marL="742950" lvl="1" indent="-285750">
              <a:buFont typeface="Wingdings" panose="05000000000000000000" pitchFamily="2" charset="2"/>
              <a:buChar char="§"/>
            </a:pPr>
            <a:r>
              <a:rPr lang="en-US" sz="2400" b="1" dirty="0"/>
              <a:t>If you see a weapon, what is it? Pistol or rifle.</a:t>
            </a:r>
          </a:p>
        </p:txBody>
      </p:sp>
    </p:spTree>
    <p:extLst>
      <p:ext uri="{BB962C8B-B14F-4D97-AF65-F5344CB8AC3E}">
        <p14:creationId xmlns:p14="http://schemas.microsoft.com/office/powerpoint/2010/main" val="341079273"/>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6E9A91-7448-452D-8535-A874FA095B08}"/>
              </a:ext>
            </a:extLst>
          </p:cNvPr>
          <p:cNvSpPr txBox="1"/>
          <p:nvPr/>
        </p:nvSpPr>
        <p:spPr>
          <a:xfrm>
            <a:off x="3974861" y="459448"/>
            <a:ext cx="169333"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0" b="0" i="0" u="none" strike="noStrike" kern="1200" cap="none" spc="0" normalizeH="0" baseline="0" noProof="0" dirty="0">
                <a:ln>
                  <a:noFill/>
                </a:ln>
                <a:solidFill>
                  <a:prstClr val="white"/>
                </a:solidFill>
                <a:effectLst/>
                <a:uLnTx/>
                <a:uFillTx/>
                <a:latin typeface="Arial Black" panose="020B0A04020102020204" pitchFamily="34" charset="0"/>
                <a:ea typeface="+mn-ea"/>
                <a:cs typeface="+mn-cs"/>
              </a:rPr>
              <a:t>C  </a:t>
            </a:r>
          </a:p>
        </p:txBody>
      </p:sp>
    </p:spTree>
    <p:extLst>
      <p:ext uri="{BB962C8B-B14F-4D97-AF65-F5344CB8AC3E}">
        <p14:creationId xmlns:p14="http://schemas.microsoft.com/office/powerpoint/2010/main" val="3313172669"/>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C7B13B9-BB8E-4AA7-9C98-9D22D3E7525E}"/>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3657602" y="-4949"/>
            <a:ext cx="5450772" cy="6862949"/>
          </a:xfrm>
          <a:prstGeom prst="rect">
            <a:avLst/>
          </a:prstGeom>
          <a:effectLst/>
        </p:spPr>
      </p:pic>
      <p:sp>
        <p:nvSpPr>
          <p:cNvPr id="3" name="TextBox 2">
            <a:extLst>
              <a:ext uri="{FF2B5EF4-FFF2-40B4-BE49-F238E27FC236}">
                <a16:creationId xmlns:a16="http://schemas.microsoft.com/office/drawing/2014/main" id="{28235EC0-0570-4A0E-BC5F-3F6D44972C20}"/>
              </a:ext>
            </a:extLst>
          </p:cNvPr>
          <p:cNvSpPr txBox="1"/>
          <p:nvPr/>
        </p:nvSpPr>
        <p:spPr>
          <a:xfrm>
            <a:off x="1341912" y="178130"/>
            <a:ext cx="9820893" cy="5755422"/>
          </a:xfrm>
          <a:prstGeom prst="rect">
            <a:avLst/>
          </a:prstGeom>
          <a:noFill/>
        </p:spPr>
        <p:txBody>
          <a:bodyPr wrap="square">
            <a:spAutoFit/>
          </a:bodyPr>
          <a:lstStyle/>
          <a:p>
            <a:pPr>
              <a:spcAft>
                <a:spcPts val="1200"/>
              </a:spcAft>
            </a:pPr>
            <a:r>
              <a:rPr lang="en-US" sz="7000" b="1" dirty="0">
                <a:solidFill>
                  <a:srgbClr val="C00000"/>
                </a:solidFill>
              </a:rPr>
              <a:t>              COUNTER</a:t>
            </a:r>
          </a:p>
          <a:p>
            <a:pPr algn="ctr"/>
            <a:r>
              <a:rPr lang="en-US" sz="2400" b="1" dirty="0"/>
              <a:t>The strategy of last resort designed to distract, disrupt, and confuse an armed intruder to reduce their ability to shoot accurately.</a:t>
            </a:r>
          </a:p>
          <a:p>
            <a:pPr algn="ctr"/>
            <a:endParaRPr lang="en-US" sz="2400" b="1" dirty="0"/>
          </a:p>
          <a:p>
            <a:pPr algn="ctr"/>
            <a:r>
              <a:rPr lang="en-US" sz="2400" b="1" dirty="0"/>
              <a:t>“Counter” is not fighting. It focuses on distraction and control techniques that leverage strength in numbers and the element of surprise. </a:t>
            </a:r>
          </a:p>
          <a:p>
            <a:endParaRPr lang="en-US" sz="2400" b="1" dirty="0"/>
          </a:p>
          <a:p>
            <a:pPr marL="342900" indent="-342900">
              <a:buFont typeface="Arial" panose="020B0604020202020204" pitchFamily="34" charset="0"/>
              <a:buChar char="•"/>
            </a:pPr>
            <a:r>
              <a:rPr lang="en-US" sz="2400" b="1" dirty="0"/>
              <a:t>Distraction: Throwing objects at their face and body meant to disrupt the intruder’s focus and mental and physical actions.</a:t>
            </a:r>
          </a:p>
          <a:p>
            <a:endParaRPr lang="en-US" sz="2400" b="1" dirty="0"/>
          </a:p>
          <a:p>
            <a:pPr marL="342900" indent="-342900">
              <a:buFont typeface="Arial" panose="020B0604020202020204" pitchFamily="34" charset="0"/>
              <a:buChar char="•"/>
            </a:pPr>
            <a:r>
              <a:rPr lang="en-US" sz="2400" b="1" dirty="0"/>
              <a:t>Control (Swarm) Techniques: Using numbers and body weight to overwhelm an intruder. This may involve grabbing limbs, pinning the attacker to the ground, and securing the weapon.</a:t>
            </a:r>
          </a:p>
        </p:txBody>
      </p:sp>
    </p:spTree>
    <p:extLst>
      <p:ext uri="{BB962C8B-B14F-4D97-AF65-F5344CB8AC3E}">
        <p14:creationId xmlns:p14="http://schemas.microsoft.com/office/powerpoint/2010/main" val="358968937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7547</TotalTime>
  <Words>460</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Black</vt:lpstr>
      <vt:lpstr>Calibri</vt:lpstr>
      <vt:lpstr>Corbel</vt:lpstr>
      <vt:lpstr>Wingdings</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ALICE?</dc:title>
  <dc:creator>Amanda Elinoff</dc:creator>
  <cp:lastModifiedBy>Amanda Elinoff</cp:lastModifiedBy>
  <cp:revision>13</cp:revision>
  <dcterms:created xsi:type="dcterms:W3CDTF">2026-06-17T14:37:08Z</dcterms:created>
  <dcterms:modified xsi:type="dcterms:W3CDTF">2026-06-22T20:25:07Z</dcterms:modified>
</cp:coreProperties>
</file>