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22"/>
  </p:notesMasterIdLst>
  <p:sldIdLst>
    <p:sldId id="256" r:id="rId2"/>
    <p:sldId id="265" r:id="rId3"/>
    <p:sldId id="272" r:id="rId4"/>
    <p:sldId id="273" r:id="rId5"/>
    <p:sldId id="278" r:id="rId6"/>
    <p:sldId id="279" r:id="rId7"/>
    <p:sldId id="257" r:id="rId8"/>
    <p:sldId id="264" r:id="rId9"/>
    <p:sldId id="258" r:id="rId10"/>
    <p:sldId id="276" r:id="rId11"/>
    <p:sldId id="267" r:id="rId12"/>
    <p:sldId id="277" r:id="rId13"/>
    <p:sldId id="260" r:id="rId14"/>
    <p:sldId id="263" r:id="rId15"/>
    <p:sldId id="261" r:id="rId16"/>
    <p:sldId id="270" r:id="rId17"/>
    <p:sldId id="259" r:id="rId18"/>
    <p:sldId id="274" r:id="rId19"/>
    <p:sldId id="275" r:id="rId20"/>
    <p:sldId id="280" r:id="rId2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9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748208-B98D-47DD-905F-EC67E2B233E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3F687E-BE19-4E2C-869B-0B138AF32FA5}">
      <dgm:prSet phldrT="[Text]"/>
      <dgm:spPr/>
      <dgm:t>
        <a:bodyPr/>
        <a:lstStyle/>
        <a:p>
          <a:r>
            <a:rPr lang="en-US" dirty="0"/>
            <a:t>Public Sponsors</a:t>
          </a:r>
        </a:p>
      </dgm:t>
    </dgm:pt>
    <dgm:pt modelId="{C7F68B97-75E4-42CF-B3B3-A70489F48AF3}" type="parTrans" cxnId="{DD2B9839-5A09-4432-961C-FB525292E733}">
      <dgm:prSet/>
      <dgm:spPr/>
      <dgm:t>
        <a:bodyPr/>
        <a:lstStyle/>
        <a:p>
          <a:endParaRPr lang="en-US"/>
        </a:p>
      </dgm:t>
    </dgm:pt>
    <dgm:pt modelId="{C03E1148-0DF6-4CDF-B88A-A89C67CAFA0B}" type="sibTrans" cxnId="{DD2B9839-5A09-4432-961C-FB525292E733}">
      <dgm:prSet/>
      <dgm:spPr/>
      <dgm:t>
        <a:bodyPr/>
        <a:lstStyle/>
        <a:p>
          <a:endParaRPr lang="en-US"/>
        </a:p>
      </dgm:t>
    </dgm:pt>
    <dgm:pt modelId="{43E65567-1B70-49D4-8916-EBD9FDB71C38}">
      <dgm:prSet phldrT="[Text]"/>
      <dgm:spPr/>
      <dgm:t>
        <a:bodyPr/>
        <a:lstStyle/>
        <a:p>
          <a:r>
            <a:rPr lang="en-US" dirty="0"/>
            <a:t>Federal</a:t>
          </a:r>
        </a:p>
      </dgm:t>
    </dgm:pt>
    <dgm:pt modelId="{FFC126CD-C81E-4824-829C-B748922FBA94}" type="parTrans" cxnId="{D69DBC9F-EA38-4B72-AD90-BD2CADA7F56F}">
      <dgm:prSet/>
      <dgm:spPr/>
      <dgm:t>
        <a:bodyPr/>
        <a:lstStyle/>
        <a:p>
          <a:endParaRPr lang="en-US"/>
        </a:p>
      </dgm:t>
    </dgm:pt>
    <dgm:pt modelId="{7B7AC93B-A957-42F0-B263-AE253100A791}" type="sibTrans" cxnId="{D69DBC9F-EA38-4B72-AD90-BD2CADA7F56F}">
      <dgm:prSet/>
      <dgm:spPr/>
      <dgm:t>
        <a:bodyPr/>
        <a:lstStyle/>
        <a:p>
          <a:endParaRPr lang="en-US"/>
        </a:p>
      </dgm:t>
    </dgm:pt>
    <dgm:pt modelId="{4FCF4FF0-C5AB-4B4F-94C1-DAAF7528B3CC}">
      <dgm:prSet phldrT="[Text]"/>
      <dgm:spPr/>
      <dgm:t>
        <a:bodyPr/>
        <a:lstStyle/>
        <a:p>
          <a:r>
            <a:rPr lang="en-US" dirty="0"/>
            <a:t>Private Sponsors</a:t>
          </a:r>
        </a:p>
      </dgm:t>
    </dgm:pt>
    <dgm:pt modelId="{056933CA-4B4D-4F13-9DD9-54D087C773D4}" type="parTrans" cxnId="{D79FD60A-4A98-488B-9D0B-00F1DB4D62CD}">
      <dgm:prSet/>
      <dgm:spPr/>
      <dgm:t>
        <a:bodyPr/>
        <a:lstStyle/>
        <a:p>
          <a:endParaRPr lang="en-US"/>
        </a:p>
      </dgm:t>
    </dgm:pt>
    <dgm:pt modelId="{20B38AFF-71A7-4168-8E00-C2CBE52B19B4}" type="sibTrans" cxnId="{D79FD60A-4A98-488B-9D0B-00F1DB4D62CD}">
      <dgm:prSet/>
      <dgm:spPr/>
      <dgm:t>
        <a:bodyPr/>
        <a:lstStyle/>
        <a:p>
          <a:endParaRPr lang="en-US"/>
        </a:p>
      </dgm:t>
    </dgm:pt>
    <dgm:pt modelId="{E66E3A74-E159-490D-89DB-06F0AB44972D}">
      <dgm:prSet phldrT="[Text]"/>
      <dgm:spPr/>
      <dgm:t>
        <a:bodyPr/>
        <a:lstStyle/>
        <a:p>
          <a:r>
            <a:rPr lang="en-US" dirty="0"/>
            <a:t>Corporations</a:t>
          </a:r>
        </a:p>
      </dgm:t>
    </dgm:pt>
    <dgm:pt modelId="{6D26CF44-BBB2-4178-8CDE-F9A63B6FE31F}" type="parTrans" cxnId="{FB17A168-E8F1-4575-A128-AD155A1DCD3B}">
      <dgm:prSet/>
      <dgm:spPr/>
      <dgm:t>
        <a:bodyPr/>
        <a:lstStyle/>
        <a:p>
          <a:endParaRPr lang="en-US"/>
        </a:p>
      </dgm:t>
    </dgm:pt>
    <dgm:pt modelId="{0B1AE647-FAE5-42D1-9A11-C19FF3085085}" type="sibTrans" cxnId="{FB17A168-E8F1-4575-A128-AD155A1DCD3B}">
      <dgm:prSet/>
      <dgm:spPr/>
      <dgm:t>
        <a:bodyPr/>
        <a:lstStyle/>
        <a:p>
          <a:endParaRPr lang="en-US"/>
        </a:p>
      </dgm:t>
    </dgm:pt>
    <dgm:pt modelId="{475B9BF2-D6FE-4BAC-BDCA-2DEBADE6D147}">
      <dgm:prSet/>
      <dgm:spPr/>
      <dgm:t>
        <a:bodyPr/>
        <a:lstStyle/>
        <a:p>
          <a:r>
            <a:rPr lang="en-US"/>
            <a:t>Foundations</a:t>
          </a:r>
          <a:endParaRPr lang="en-US" dirty="0"/>
        </a:p>
      </dgm:t>
    </dgm:pt>
    <dgm:pt modelId="{9666D028-BDF2-4BFE-BC8E-FC04F32374DD}" type="parTrans" cxnId="{A1E29EF4-84D1-4C64-BDD8-DED235DD4F2B}">
      <dgm:prSet/>
      <dgm:spPr/>
      <dgm:t>
        <a:bodyPr/>
        <a:lstStyle/>
        <a:p>
          <a:endParaRPr lang="en-US"/>
        </a:p>
      </dgm:t>
    </dgm:pt>
    <dgm:pt modelId="{DEDEE66E-384D-449C-8926-72E1BDC2A2DF}" type="sibTrans" cxnId="{A1E29EF4-84D1-4C64-BDD8-DED235DD4F2B}">
      <dgm:prSet/>
      <dgm:spPr/>
      <dgm:t>
        <a:bodyPr/>
        <a:lstStyle/>
        <a:p>
          <a:endParaRPr lang="en-US"/>
        </a:p>
      </dgm:t>
    </dgm:pt>
    <dgm:pt modelId="{F68396B2-7065-4462-AC6E-A034A300BB5C}">
      <dgm:prSet/>
      <dgm:spPr/>
      <dgm:t>
        <a:bodyPr/>
        <a:lstStyle/>
        <a:p>
          <a:r>
            <a:rPr lang="en-US" dirty="0"/>
            <a:t>Non-Profit Organizations (NGOs)</a:t>
          </a:r>
        </a:p>
      </dgm:t>
    </dgm:pt>
    <dgm:pt modelId="{1F97FF92-5E68-48F2-93D6-368CE322888B}" type="parTrans" cxnId="{01252E35-7C01-49E8-A895-B46DA36221AD}">
      <dgm:prSet/>
      <dgm:spPr/>
      <dgm:t>
        <a:bodyPr/>
        <a:lstStyle/>
        <a:p>
          <a:endParaRPr lang="en-US"/>
        </a:p>
      </dgm:t>
    </dgm:pt>
    <dgm:pt modelId="{2546F389-6D1C-4BE9-BD8A-875D78834D69}" type="sibTrans" cxnId="{01252E35-7C01-49E8-A895-B46DA36221AD}">
      <dgm:prSet/>
      <dgm:spPr/>
      <dgm:t>
        <a:bodyPr/>
        <a:lstStyle/>
        <a:p>
          <a:endParaRPr lang="en-US"/>
        </a:p>
      </dgm:t>
    </dgm:pt>
    <dgm:pt modelId="{42D05511-1B22-4F59-BAF9-688C1DAE11D7}">
      <dgm:prSet phldrT="[Text]"/>
      <dgm:spPr/>
      <dgm:t>
        <a:bodyPr/>
        <a:lstStyle/>
        <a:p>
          <a:r>
            <a:rPr lang="en-US" dirty="0"/>
            <a:t>State</a:t>
          </a:r>
        </a:p>
      </dgm:t>
    </dgm:pt>
    <dgm:pt modelId="{A18B40B1-56D7-45DC-A8E5-9E767978A005}" type="parTrans" cxnId="{606FA537-8E5F-4264-8327-119B8A9906D1}">
      <dgm:prSet/>
      <dgm:spPr/>
      <dgm:t>
        <a:bodyPr/>
        <a:lstStyle/>
        <a:p>
          <a:endParaRPr lang="en-US"/>
        </a:p>
      </dgm:t>
    </dgm:pt>
    <dgm:pt modelId="{B61EA6FB-B793-4EA0-AB04-66319AE3DCE0}" type="sibTrans" cxnId="{606FA537-8E5F-4264-8327-119B8A9906D1}">
      <dgm:prSet/>
      <dgm:spPr/>
      <dgm:t>
        <a:bodyPr/>
        <a:lstStyle/>
        <a:p>
          <a:endParaRPr lang="en-US"/>
        </a:p>
      </dgm:t>
    </dgm:pt>
    <dgm:pt modelId="{E1FF858E-B40B-4AD4-9B12-4434DEE24E41}">
      <dgm:prSet phldrT="[Text]"/>
      <dgm:spPr/>
      <dgm:t>
        <a:bodyPr/>
        <a:lstStyle/>
        <a:p>
          <a:r>
            <a:rPr lang="en-US" dirty="0"/>
            <a:t>Local Government</a:t>
          </a:r>
        </a:p>
      </dgm:t>
    </dgm:pt>
    <dgm:pt modelId="{D148B452-F2AC-490B-A437-627E2EB5B87C}" type="parTrans" cxnId="{E8491918-C599-4E96-AD61-5D40958B0EA0}">
      <dgm:prSet/>
      <dgm:spPr/>
      <dgm:t>
        <a:bodyPr/>
        <a:lstStyle/>
        <a:p>
          <a:endParaRPr lang="en-US"/>
        </a:p>
      </dgm:t>
    </dgm:pt>
    <dgm:pt modelId="{84C5F6C3-29AF-4D9F-9FE0-D15CAAADCADA}" type="sibTrans" cxnId="{E8491918-C599-4E96-AD61-5D40958B0EA0}">
      <dgm:prSet/>
      <dgm:spPr/>
      <dgm:t>
        <a:bodyPr/>
        <a:lstStyle/>
        <a:p>
          <a:endParaRPr lang="en-US"/>
        </a:p>
      </dgm:t>
    </dgm:pt>
    <dgm:pt modelId="{344C1334-7461-475F-AE01-D0BB2E4A1A24}">
      <dgm:prSet phldrT="[Text]"/>
      <dgm:spPr/>
      <dgm:t>
        <a:bodyPr/>
        <a:lstStyle/>
        <a:p>
          <a:r>
            <a:rPr lang="en-US" dirty="0"/>
            <a:t>Other Government Agencies </a:t>
          </a:r>
        </a:p>
      </dgm:t>
    </dgm:pt>
    <dgm:pt modelId="{A89C888C-76D3-4A7B-84C7-3C68CA108BB1}" type="parTrans" cxnId="{D793FCDC-FF97-4E0B-8216-D261898FAD5A}">
      <dgm:prSet/>
      <dgm:spPr/>
      <dgm:t>
        <a:bodyPr/>
        <a:lstStyle/>
        <a:p>
          <a:endParaRPr lang="en-US"/>
        </a:p>
      </dgm:t>
    </dgm:pt>
    <dgm:pt modelId="{006CCEF2-5EFE-40BF-9AA3-FC7E53C8F0DF}" type="sibTrans" cxnId="{D793FCDC-FF97-4E0B-8216-D261898FAD5A}">
      <dgm:prSet/>
      <dgm:spPr/>
      <dgm:t>
        <a:bodyPr/>
        <a:lstStyle/>
        <a:p>
          <a:endParaRPr lang="en-US"/>
        </a:p>
      </dgm:t>
    </dgm:pt>
    <dgm:pt modelId="{369C3551-8346-48E1-896C-C61172AEE4C1}" type="pres">
      <dgm:prSet presAssocID="{62748208-B98D-47DD-905F-EC67E2B233E4}" presName="Name0" presStyleCnt="0">
        <dgm:presLayoutVars>
          <dgm:dir/>
          <dgm:animLvl val="lvl"/>
          <dgm:resizeHandles val="exact"/>
        </dgm:presLayoutVars>
      </dgm:prSet>
      <dgm:spPr/>
    </dgm:pt>
    <dgm:pt modelId="{20E153E2-BFFC-47F7-AE16-B70F8356E978}" type="pres">
      <dgm:prSet presAssocID="{693F687E-BE19-4E2C-869B-0B138AF32FA5}" presName="composite" presStyleCnt="0"/>
      <dgm:spPr/>
    </dgm:pt>
    <dgm:pt modelId="{ED52811A-2C42-498E-84F6-C274C0AAEAC6}" type="pres">
      <dgm:prSet presAssocID="{693F687E-BE19-4E2C-869B-0B138AF32FA5}" presName="parTx" presStyleLbl="alignNode1" presStyleIdx="0" presStyleCnt="2" custLinFactNeighborX="655" custLinFactNeighborY="-3421">
        <dgm:presLayoutVars>
          <dgm:chMax val="0"/>
          <dgm:chPref val="0"/>
          <dgm:bulletEnabled val="1"/>
        </dgm:presLayoutVars>
      </dgm:prSet>
      <dgm:spPr/>
    </dgm:pt>
    <dgm:pt modelId="{896EECCE-1761-4906-936D-D538EEF61147}" type="pres">
      <dgm:prSet presAssocID="{693F687E-BE19-4E2C-869B-0B138AF32FA5}" presName="desTx" presStyleLbl="alignAccFollowNode1" presStyleIdx="0" presStyleCnt="2" custScaleX="99151" custLinFactNeighborX="1368" custLinFactNeighborY="1390">
        <dgm:presLayoutVars>
          <dgm:bulletEnabled val="1"/>
        </dgm:presLayoutVars>
      </dgm:prSet>
      <dgm:spPr/>
    </dgm:pt>
    <dgm:pt modelId="{77B01508-8BFB-483E-A4E7-FC0620E810C7}" type="pres">
      <dgm:prSet presAssocID="{C03E1148-0DF6-4CDF-B88A-A89C67CAFA0B}" presName="space" presStyleCnt="0"/>
      <dgm:spPr/>
    </dgm:pt>
    <dgm:pt modelId="{13BAEB22-4EE1-47BC-BC84-6988C6F4969A}" type="pres">
      <dgm:prSet presAssocID="{4FCF4FF0-C5AB-4B4F-94C1-DAAF7528B3CC}" presName="composite" presStyleCnt="0"/>
      <dgm:spPr/>
    </dgm:pt>
    <dgm:pt modelId="{DC812453-2C11-4E5F-BE44-D8228AA45C60}" type="pres">
      <dgm:prSet presAssocID="{4FCF4FF0-C5AB-4B4F-94C1-DAAF7528B3C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71EB06C1-625F-4A8C-879C-2A3D2719C5BD}" type="pres">
      <dgm:prSet presAssocID="{4FCF4FF0-C5AB-4B4F-94C1-DAAF7528B3CC}" presName="desTx" presStyleLbl="alignAccFollowNode1" presStyleIdx="1" presStyleCnt="2" custLinFactNeighborX="-2018" custLinFactNeighborY="1390">
        <dgm:presLayoutVars>
          <dgm:bulletEnabled val="1"/>
        </dgm:presLayoutVars>
      </dgm:prSet>
      <dgm:spPr/>
    </dgm:pt>
  </dgm:ptLst>
  <dgm:cxnLst>
    <dgm:cxn modelId="{D79FD60A-4A98-488B-9D0B-00F1DB4D62CD}" srcId="{62748208-B98D-47DD-905F-EC67E2B233E4}" destId="{4FCF4FF0-C5AB-4B4F-94C1-DAAF7528B3CC}" srcOrd="1" destOrd="0" parTransId="{056933CA-4B4D-4F13-9DD9-54D087C773D4}" sibTransId="{20B38AFF-71A7-4168-8E00-C2CBE52B19B4}"/>
    <dgm:cxn modelId="{E8491918-C599-4E96-AD61-5D40958B0EA0}" srcId="{693F687E-BE19-4E2C-869B-0B138AF32FA5}" destId="{E1FF858E-B40B-4AD4-9B12-4434DEE24E41}" srcOrd="2" destOrd="0" parTransId="{D148B452-F2AC-490B-A437-627E2EB5B87C}" sibTransId="{84C5F6C3-29AF-4D9F-9FE0-D15CAAADCADA}"/>
    <dgm:cxn modelId="{94C2701D-77D3-487F-9E61-4EFF5232D2CF}" type="presOf" srcId="{4FCF4FF0-C5AB-4B4F-94C1-DAAF7528B3CC}" destId="{DC812453-2C11-4E5F-BE44-D8228AA45C60}" srcOrd="0" destOrd="0" presId="urn:microsoft.com/office/officeart/2005/8/layout/hList1"/>
    <dgm:cxn modelId="{7A90B129-13A3-483F-B5D7-3AFB3AE424D2}" type="presOf" srcId="{62748208-B98D-47DD-905F-EC67E2B233E4}" destId="{369C3551-8346-48E1-896C-C61172AEE4C1}" srcOrd="0" destOrd="0" presId="urn:microsoft.com/office/officeart/2005/8/layout/hList1"/>
    <dgm:cxn modelId="{909A3D2D-9A33-488D-AF8A-969A0FB7EB26}" type="presOf" srcId="{E1FF858E-B40B-4AD4-9B12-4434DEE24E41}" destId="{896EECCE-1761-4906-936D-D538EEF61147}" srcOrd="0" destOrd="2" presId="urn:microsoft.com/office/officeart/2005/8/layout/hList1"/>
    <dgm:cxn modelId="{01252E35-7C01-49E8-A895-B46DA36221AD}" srcId="{4FCF4FF0-C5AB-4B4F-94C1-DAAF7528B3CC}" destId="{F68396B2-7065-4462-AC6E-A034A300BB5C}" srcOrd="2" destOrd="0" parTransId="{1F97FF92-5E68-48F2-93D6-368CE322888B}" sibTransId="{2546F389-6D1C-4BE9-BD8A-875D78834D69}"/>
    <dgm:cxn modelId="{606FA537-8E5F-4264-8327-119B8A9906D1}" srcId="{693F687E-BE19-4E2C-869B-0B138AF32FA5}" destId="{42D05511-1B22-4F59-BAF9-688C1DAE11D7}" srcOrd="1" destOrd="0" parTransId="{A18B40B1-56D7-45DC-A8E5-9E767978A005}" sibTransId="{B61EA6FB-B793-4EA0-AB04-66319AE3DCE0}"/>
    <dgm:cxn modelId="{DD2B9839-5A09-4432-961C-FB525292E733}" srcId="{62748208-B98D-47DD-905F-EC67E2B233E4}" destId="{693F687E-BE19-4E2C-869B-0B138AF32FA5}" srcOrd="0" destOrd="0" parTransId="{C7F68B97-75E4-42CF-B3B3-A70489F48AF3}" sibTransId="{C03E1148-0DF6-4CDF-B88A-A89C67CAFA0B}"/>
    <dgm:cxn modelId="{FB17A168-E8F1-4575-A128-AD155A1DCD3B}" srcId="{4FCF4FF0-C5AB-4B4F-94C1-DAAF7528B3CC}" destId="{E66E3A74-E159-490D-89DB-06F0AB44972D}" srcOrd="0" destOrd="0" parTransId="{6D26CF44-BBB2-4178-8CDE-F9A63B6FE31F}" sibTransId="{0B1AE647-FAE5-42D1-9A11-C19FF3085085}"/>
    <dgm:cxn modelId="{EB3C4878-4846-4C2D-8CC3-89E92A57470B}" type="presOf" srcId="{F68396B2-7065-4462-AC6E-A034A300BB5C}" destId="{71EB06C1-625F-4A8C-879C-2A3D2719C5BD}" srcOrd="0" destOrd="2" presId="urn:microsoft.com/office/officeart/2005/8/layout/hList1"/>
    <dgm:cxn modelId="{A3B30E59-7C73-4C8A-B37D-44050140D6E2}" type="presOf" srcId="{693F687E-BE19-4E2C-869B-0B138AF32FA5}" destId="{ED52811A-2C42-498E-84F6-C274C0AAEAC6}" srcOrd="0" destOrd="0" presId="urn:microsoft.com/office/officeart/2005/8/layout/hList1"/>
    <dgm:cxn modelId="{68B85B82-186E-4A67-9462-68C130DE9474}" type="presOf" srcId="{344C1334-7461-475F-AE01-D0BB2E4A1A24}" destId="{896EECCE-1761-4906-936D-D538EEF61147}" srcOrd="0" destOrd="3" presId="urn:microsoft.com/office/officeart/2005/8/layout/hList1"/>
    <dgm:cxn modelId="{CBF7BD8C-E91F-48AB-84A4-938C8E7E6FA1}" type="presOf" srcId="{43E65567-1B70-49D4-8916-EBD9FDB71C38}" destId="{896EECCE-1761-4906-936D-D538EEF61147}" srcOrd="0" destOrd="0" presId="urn:microsoft.com/office/officeart/2005/8/layout/hList1"/>
    <dgm:cxn modelId="{9A2DCD94-7F08-4107-BC2E-34A04D74ECC9}" type="presOf" srcId="{42D05511-1B22-4F59-BAF9-688C1DAE11D7}" destId="{896EECCE-1761-4906-936D-D538EEF61147}" srcOrd="0" destOrd="1" presId="urn:microsoft.com/office/officeart/2005/8/layout/hList1"/>
    <dgm:cxn modelId="{D69DBC9F-EA38-4B72-AD90-BD2CADA7F56F}" srcId="{693F687E-BE19-4E2C-869B-0B138AF32FA5}" destId="{43E65567-1B70-49D4-8916-EBD9FDB71C38}" srcOrd="0" destOrd="0" parTransId="{FFC126CD-C81E-4824-829C-B748922FBA94}" sibTransId="{7B7AC93B-A957-42F0-B263-AE253100A791}"/>
    <dgm:cxn modelId="{36A75AB3-DDF7-4110-A294-0A0BFED24042}" type="presOf" srcId="{475B9BF2-D6FE-4BAC-BDCA-2DEBADE6D147}" destId="{71EB06C1-625F-4A8C-879C-2A3D2719C5BD}" srcOrd="0" destOrd="1" presId="urn:microsoft.com/office/officeart/2005/8/layout/hList1"/>
    <dgm:cxn modelId="{AA15FED2-E851-4A6B-9B36-F8649BEFB3C4}" type="presOf" srcId="{E66E3A74-E159-490D-89DB-06F0AB44972D}" destId="{71EB06C1-625F-4A8C-879C-2A3D2719C5BD}" srcOrd="0" destOrd="0" presId="urn:microsoft.com/office/officeart/2005/8/layout/hList1"/>
    <dgm:cxn modelId="{D793FCDC-FF97-4E0B-8216-D261898FAD5A}" srcId="{693F687E-BE19-4E2C-869B-0B138AF32FA5}" destId="{344C1334-7461-475F-AE01-D0BB2E4A1A24}" srcOrd="3" destOrd="0" parTransId="{A89C888C-76D3-4A7B-84C7-3C68CA108BB1}" sibTransId="{006CCEF2-5EFE-40BF-9AA3-FC7E53C8F0DF}"/>
    <dgm:cxn modelId="{A1E29EF4-84D1-4C64-BDD8-DED235DD4F2B}" srcId="{4FCF4FF0-C5AB-4B4F-94C1-DAAF7528B3CC}" destId="{475B9BF2-D6FE-4BAC-BDCA-2DEBADE6D147}" srcOrd="1" destOrd="0" parTransId="{9666D028-BDF2-4BFE-BC8E-FC04F32374DD}" sibTransId="{DEDEE66E-384D-449C-8926-72E1BDC2A2DF}"/>
    <dgm:cxn modelId="{FF6DC40F-0FC8-4553-8BCA-3466BC623DB4}" type="presParOf" srcId="{369C3551-8346-48E1-896C-C61172AEE4C1}" destId="{20E153E2-BFFC-47F7-AE16-B70F8356E978}" srcOrd="0" destOrd="0" presId="urn:microsoft.com/office/officeart/2005/8/layout/hList1"/>
    <dgm:cxn modelId="{2BC5549A-56A3-4008-A4BC-C14A70B0388F}" type="presParOf" srcId="{20E153E2-BFFC-47F7-AE16-B70F8356E978}" destId="{ED52811A-2C42-498E-84F6-C274C0AAEAC6}" srcOrd="0" destOrd="0" presId="urn:microsoft.com/office/officeart/2005/8/layout/hList1"/>
    <dgm:cxn modelId="{6FCF88B9-6DA4-4AD9-827F-9AE5F96A9817}" type="presParOf" srcId="{20E153E2-BFFC-47F7-AE16-B70F8356E978}" destId="{896EECCE-1761-4906-936D-D538EEF61147}" srcOrd="1" destOrd="0" presId="urn:microsoft.com/office/officeart/2005/8/layout/hList1"/>
    <dgm:cxn modelId="{11001990-AEF8-4854-AFE4-3A0B5B68C9A6}" type="presParOf" srcId="{369C3551-8346-48E1-896C-C61172AEE4C1}" destId="{77B01508-8BFB-483E-A4E7-FC0620E810C7}" srcOrd="1" destOrd="0" presId="urn:microsoft.com/office/officeart/2005/8/layout/hList1"/>
    <dgm:cxn modelId="{6EA10E0B-F2D9-41F8-AB0B-F42D4539E719}" type="presParOf" srcId="{369C3551-8346-48E1-896C-C61172AEE4C1}" destId="{13BAEB22-4EE1-47BC-BC84-6988C6F4969A}" srcOrd="2" destOrd="0" presId="urn:microsoft.com/office/officeart/2005/8/layout/hList1"/>
    <dgm:cxn modelId="{08041571-F998-4D26-8FC9-AF2911430D4A}" type="presParOf" srcId="{13BAEB22-4EE1-47BC-BC84-6988C6F4969A}" destId="{DC812453-2C11-4E5F-BE44-D8228AA45C60}" srcOrd="0" destOrd="0" presId="urn:microsoft.com/office/officeart/2005/8/layout/hList1"/>
    <dgm:cxn modelId="{5BE92C89-0A0F-4A20-8257-EBE11DFCCFFC}" type="presParOf" srcId="{13BAEB22-4EE1-47BC-BC84-6988C6F4969A}" destId="{71EB06C1-625F-4A8C-879C-2A3D2719C5B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52811A-2C42-498E-84F6-C274C0AAEAC6}">
      <dsp:nvSpPr>
        <dsp:cNvPr id="0" name=""/>
        <dsp:cNvSpPr/>
      </dsp:nvSpPr>
      <dsp:spPr>
        <a:xfrm>
          <a:off x="24761" y="76200"/>
          <a:ext cx="3774355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Public Sponsors</a:t>
          </a:r>
        </a:p>
      </dsp:txBody>
      <dsp:txXfrm>
        <a:off x="24761" y="76200"/>
        <a:ext cx="3774355" cy="777600"/>
      </dsp:txXfrm>
    </dsp:sp>
    <dsp:sp modelId="{896EECCE-1761-4906-936D-D538EEF61147}">
      <dsp:nvSpPr>
        <dsp:cNvPr id="0" name=""/>
        <dsp:cNvSpPr/>
      </dsp:nvSpPr>
      <dsp:spPr>
        <a:xfrm>
          <a:off x="67694" y="914399"/>
          <a:ext cx="3742311" cy="24457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Federal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State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Local Government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Other Government Agencies </a:t>
          </a:r>
        </a:p>
      </dsp:txBody>
      <dsp:txXfrm>
        <a:off x="67694" y="914399"/>
        <a:ext cx="3742311" cy="2445795"/>
      </dsp:txXfrm>
    </dsp:sp>
    <dsp:sp modelId="{DC812453-2C11-4E5F-BE44-D8228AA45C60}">
      <dsp:nvSpPr>
        <dsp:cNvPr id="0" name=""/>
        <dsp:cNvSpPr/>
      </dsp:nvSpPr>
      <dsp:spPr>
        <a:xfrm>
          <a:off x="4302804" y="102802"/>
          <a:ext cx="3774355" cy="777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Private Sponsors</a:t>
          </a:r>
        </a:p>
      </dsp:txBody>
      <dsp:txXfrm>
        <a:off x="4302804" y="102802"/>
        <a:ext cx="3774355" cy="777600"/>
      </dsp:txXfrm>
    </dsp:sp>
    <dsp:sp modelId="{71EB06C1-625F-4A8C-879C-2A3D2719C5BD}">
      <dsp:nvSpPr>
        <dsp:cNvPr id="0" name=""/>
        <dsp:cNvSpPr/>
      </dsp:nvSpPr>
      <dsp:spPr>
        <a:xfrm>
          <a:off x="4226638" y="914399"/>
          <a:ext cx="3774355" cy="24457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Corporations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/>
            <a:t>Foundations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Non-Profit Organizations (NGOs)</a:t>
          </a:r>
        </a:p>
      </dsp:txBody>
      <dsp:txXfrm>
        <a:off x="4226638" y="914399"/>
        <a:ext cx="3774355" cy="2445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876" cy="467050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630" y="0"/>
            <a:ext cx="3043876" cy="467050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r">
              <a:defRPr sz="1200"/>
            </a:lvl1pPr>
          </a:lstStyle>
          <a:p>
            <a:fld id="{46E8421C-69B7-4731-93AF-03AE43E97CBA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0" tIns="45924" rIns="91850" bIns="459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803"/>
            <a:ext cx="5618480" cy="3664661"/>
          </a:xfrm>
          <a:prstGeom prst="rect">
            <a:avLst/>
          </a:prstGeom>
        </p:spPr>
        <p:txBody>
          <a:bodyPr vert="horz" lIns="91850" tIns="45924" rIns="91850" bIns="459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53"/>
            <a:ext cx="3043876" cy="467049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630" y="8842053"/>
            <a:ext cx="3043876" cy="467049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r">
              <a:defRPr sz="1200"/>
            </a:lvl1pPr>
          </a:lstStyle>
          <a:p>
            <a:fld id="{646ED37F-923B-44D3-994B-307650ED6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0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Application Instructions; </a:t>
            </a:r>
            <a:r>
              <a:rPr lang="en-US" dirty="0" err="1"/>
              <a:t>reviewfunder</a:t>
            </a:r>
            <a:r>
              <a:rPr lang="en-US" dirty="0"/>
              <a:t> grant proposal guides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ED37F-923B-44D3-994B-307650ED6E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68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Gather materials necessary for proposal </a:t>
            </a:r>
            <a:r>
              <a:rPr lang="en-US" dirty="0" err="1"/>
              <a:t>susbmission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ED37F-923B-44D3-994B-307650ED6E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46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one golden rule associated with proposal building is Allow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ED37F-923B-44D3-994B-307650ED6E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1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ED37F-923B-44D3-994B-307650ED6E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61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3% raise, not for undergrads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ED37F-923B-44D3-994B-307650ED6E4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8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9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6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4661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66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0857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99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08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30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2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6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0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8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0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11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8D8ED-191B-43C9-B0AD-32A0E9A6EE40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945E75-EAA5-498D-A37A-2245B188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3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arku.edu/offices/sponsored-programs-and-research/grants/data-about-clar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ormsby@clarku.edu" TargetMode="External"/><Relationship Id="rId2" Type="http://schemas.openxmlformats.org/officeDocument/2006/relationships/hyperlink" Target="mailto:lgaudette@clark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arku.edu/offices/research/forms/SummaryForm_7_2013.do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rku.edu/offices/research/forms/FinancialDisclosureFormfillable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743199"/>
          </a:xfrm>
        </p:spPr>
        <p:txBody>
          <a:bodyPr>
            <a:normAutofit/>
          </a:bodyPr>
          <a:lstStyle/>
          <a:p>
            <a:r>
              <a:rPr lang="en-US" sz="7200" dirty="0"/>
              <a:t>Proposal Preparation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133600"/>
          </a:xfrm>
        </p:spPr>
        <p:txBody>
          <a:bodyPr/>
          <a:lstStyle/>
          <a:p>
            <a:r>
              <a:rPr lang="en-US" dirty="0"/>
              <a:t>Office of Sponsored Programs </a:t>
            </a:r>
          </a:p>
          <a:p>
            <a:r>
              <a:rPr lang="en-US" dirty="0"/>
              <a:t>and Research (OSPR)</a:t>
            </a:r>
          </a:p>
          <a:p>
            <a:endParaRPr lang="en-US" dirty="0"/>
          </a:p>
          <a:p>
            <a:r>
              <a:rPr lang="en-US" sz="1400" dirty="0"/>
              <a:t>(updated July 2023)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10000"/>
            <a:ext cx="1905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369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990600"/>
            <a:ext cx="5181600" cy="5124660"/>
          </a:xfrm>
        </p:spPr>
      </p:pic>
    </p:spTree>
    <p:extLst>
      <p:ext uri="{BB962C8B-B14F-4D97-AF65-F5344CB8AC3E}">
        <p14:creationId xmlns:p14="http://schemas.microsoft.com/office/powerpoint/2010/main" val="3464618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1" y="624110"/>
            <a:ext cx="6857999" cy="128089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Institutional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2133600"/>
            <a:ext cx="7315200" cy="37776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Legal Corporate Name:  </a:t>
            </a:r>
            <a:r>
              <a:rPr lang="en-US" b="1" dirty="0"/>
              <a:t>Trustees of Clark University</a:t>
            </a:r>
          </a:p>
          <a:p>
            <a:r>
              <a:rPr lang="en-US" dirty="0"/>
              <a:t>Type of Organization:  </a:t>
            </a:r>
            <a:r>
              <a:rPr lang="en-US" b="1" dirty="0"/>
              <a:t>Private, Non-Profit, Educational, 501(c)3</a:t>
            </a:r>
          </a:p>
          <a:p>
            <a:r>
              <a:rPr lang="en-US" dirty="0"/>
              <a:t>Legal Address:  </a:t>
            </a:r>
            <a:r>
              <a:rPr lang="en-US" b="1" dirty="0"/>
              <a:t>Clark University, 950 Main St., Worcester, MA 01610</a:t>
            </a:r>
          </a:p>
          <a:p>
            <a:r>
              <a:rPr lang="en-US" dirty="0"/>
              <a:t>Congressional District:  </a:t>
            </a:r>
            <a:r>
              <a:rPr lang="en-US" b="1" dirty="0"/>
              <a:t>Second of Massachusetts </a:t>
            </a:r>
          </a:p>
          <a:p>
            <a:r>
              <a:rPr lang="en-US" dirty="0"/>
              <a:t>Federal Entity(Employer EIN #):   </a:t>
            </a:r>
            <a:r>
              <a:rPr lang="en-US" b="1" dirty="0"/>
              <a:t>042 111 203</a:t>
            </a:r>
          </a:p>
          <a:p>
            <a:r>
              <a:rPr lang="en-US" dirty="0"/>
              <a:t>UEI #:  </a:t>
            </a:r>
            <a:r>
              <a:rPr lang="en-US" b="1" dirty="0"/>
              <a:t>LD3WUVEUK2N5 </a:t>
            </a:r>
          </a:p>
          <a:p>
            <a:r>
              <a:rPr lang="en-US" dirty="0"/>
              <a:t>Civil Rights Assurance of Compliance  </a:t>
            </a:r>
            <a:r>
              <a:rPr lang="en-US" b="1" dirty="0"/>
              <a:t>#310210</a:t>
            </a:r>
            <a:r>
              <a:rPr lang="en-US" dirty="0"/>
              <a:t> 1/11/65 </a:t>
            </a:r>
          </a:p>
          <a:p>
            <a:r>
              <a:rPr lang="en-US" dirty="0"/>
              <a:t>Human Subjects FWA:  </a:t>
            </a:r>
            <a:r>
              <a:rPr lang="en-US" b="1" dirty="0"/>
              <a:t>00000262</a:t>
            </a:r>
          </a:p>
          <a:p>
            <a:r>
              <a:rPr lang="en-US" dirty="0">
                <a:hlinkClick r:id="rId2"/>
              </a:rPr>
              <a:t>Data About Clark | Sponsored Programs and Research | Clark University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595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31443"/>
              </p:ext>
            </p:extLst>
          </p:nvPr>
        </p:nvGraphicFramePr>
        <p:xfrm>
          <a:off x="21771" y="1676400"/>
          <a:ext cx="9144000" cy="4504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6800">
                <a:tc gridSpan="4"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  <a:p>
                      <a:pPr algn="ctr"/>
                      <a:r>
                        <a:rPr lang="en-US" sz="2400" b="1" dirty="0"/>
                        <a:t>Authorized Institutional Officials for Proposals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4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419">
                <a:tc>
                  <a:txBody>
                    <a:bodyPr/>
                    <a:lstStyle/>
                    <a:p>
                      <a:r>
                        <a:rPr lang="en-US" dirty="0"/>
                        <a:t>Yuko Aoyama</a:t>
                      </a:r>
                    </a:p>
                    <a:p>
                      <a:r>
                        <a:rPr lang="en-US" sz="1200" dirty="0"/>
                        <a:t>(Authorized Institutional Representative)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Assoc. Provost &amp; Dean of Research and Grad Studies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508-793-7779 (Tel)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yaoyama@clarku.edu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967">
                <a:tc>
                  <a:txBody>
                    <a:bodyPr/>
                    <a:lstStyle/>
                    <a:p>
                      <a:r>
                        <a:rPr lang="en-US" dirty="0"/>
                        <a:t>Lisa Gaudette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Director, OSPR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508-421-3835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lgaudette@clarku.edu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9967">
                <a:tc>
                  <a:txBody>
                    <a:bodyPr/>
                    <a:lstStyle/>
                    <a:p>
                      <a:r>
                        <a:rPr lang="en-US" dirty="0"/>
                        <a:t>Tammy Hearnlaye</a:t>
                      </a:r>
                    </a:p>
                    <a:p>
                      <a:r>
                        <a:rPr lang="en-US" sz="1200" dirty="0"/>
                        <a:t>(Financial Contact)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Associate Controller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508-793-7297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thearnlaye@clarku.edu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3048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Address/Contact</a:t>
            </a:r>
            <a:r>
              <a:rPr lang="en-US" sz="3600" b="1" dirty="0">
                <a:solidFill>
                  <a:schemeClr val="accent1"/>
                </a:solidFill>
              </a:rPr>
              <a:t> </a:t>
            </a:r>
            <a:r>
              <a:rPr lang="en-US" sz="3600" dirty="0">
                <a:solidFill>
                  <a:schemeClr val="accent1"/>
                </a:solidFill>
              </a:rPr>
              <a:t>Info</a:t>
            </a:r>
          </a:p>
        </p:txBody>
      </p:sp>
    </p:spTree>
    <p:extLst>
      <p:ext uri="{BB962C8B-B14F-4D97-AF65-F5344CB8AC3E}">
        <p14:creationId xmlns:p14="http://schemas.microsoft.com/office/powerpoint/2010/main" val="4012182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Building a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7443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A budget is generally divided into two classifications:</a:t>
            </a:r>
          </a:p>
          <a:p>
            <a:r>
              <a:rPr lang="en-US" sz="2000" dirty="0"/>
              <a:t>Direct Costs</a:t>
            </a:r>
          </a:p>
          <a:p>
            <a:r>
              <a:rPr lang="en-US" sz="2000" dirty="0"/>
              <a:t>Indirect Costs, also known as Facilities and Administrative Costs (F&amp;A Costs) and Overhead Costs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941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208199" cy="8382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Direct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600200"/>
            <a:ext cx="6591985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Direct Costs are expenses that are directly attributable and chargeable to a particular sponsored project relatively easily and with a high degree of accuracy.</a:t>
            </a:r>
          </a:p>
          <a:p>
            <a:pPr marL="0" indent="0">
              <a:buNone/>
            </a:pPr>
            <a:r>
              <a:rPr lang="en-US" dirty="0"/>
              <a:t>Direct costs may include: </a:t>
            </a:r>
          </a:p>
          <a:p>
            <a:pPr lvl="1"/>
            <a:r>
              <a:rPr lang="en-US" dirty="0"/>
              <a:t>Personnel -- Salaries and wages, plus fringe benefits</a:t>
            </a:r>
          </a:p>
          <a:p>
            <a:pPr lvl="1"/>
            <a:r>
              <a:rPr lang="en-US" dirty="0"/>
              <a:t>Travel – Foreign and Domestic </a:t>
            </a:r>
          </a:p>
          <a:p>
            <a:pPr lvl="1"/>
            <a:r>
              <a:rPr lang="en-US" dirty="0"/>
              <a:t>Materials and supplies</a:t>
            </a:r>
          </a:p>
          <a:p>
            <a:pPr lvl="1"/>
            <a:r>
              <a:rPr lang="en-US" dirty="0"/>
              <a:t>Equipment over $5000 per item</a:t>
            </a:r>
          </a:p>
          <a:p>
            <a:pPr lvl="1"/>
            <a:r>
              <a:rPr lang="en-US" dirty="0"/>
              <a:t>Publication Costs</a:t>
            </a:r>
          </a:p>
          <a:p>
            <a:pPr lvl="1"/>
            <a:r>
              <a:rPr lang="en-US" dirty="0"/>
              <a:t>Consultant Services </a:t>
            </a:r>
          </a:p>
          <a:p>
            <a:pPr lvl="1"/>
            <a:r>
              <a:rPr lang="en-US" dirty="0"/>
              <a:t>Subawards/Consortium/Contractual Costs</a:t>
            </a:r>
          </a:p>
          <a:p>
            <a:pPr lvl="1"/>
            <a:r>
              <a:rPr lang="en-US" dirty="0"/>
              <a:t>Other (e.g., tuition, participant </a:t>
            </a:r>
            <a:r>
              <a:rPr lang="en-US"/>
              <a:t>payments, graphic </a:t>
            </a:r>
            <a:r>
              <a:rPr lang="en-US" dirty="0"/>
              <a:t>services, etc.)</a:t>
            </a:r>
          </a:p>
        </p:txBody>
      </p:sp>
    </p:spTree>
    <p:extLst>
      <p:ext uri="{BB962C8B-B14F-4D97-AF65-F5344CB8AC3E}">
        <p14:creationId xmlns:p14="http://schemas.microsoft.com/office/powerpoint/2010/main" val="2751758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5438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Getting Started on a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3914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Make sure that the costs are reasonable, sufficient, allocable &amp; allowable</a:t>
            </a:r>
          </a:p>
          <a:p>
            <a:r>
              <a:rPr lang="en-US" dirty="0"/>
              <a:t>Justify every cost:  Casual costs can be the downfall of a proposal</a:t>
            </a:r>
          </a:p>
          <a:p>
            <a:r>
              <a:rPr lang="en-US" dirty="0"/>
              <a:t>Cutting costs below what is reasonable can result in unnecessary departmental or personal cost sharing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Questions to ask</a:t>
            </a:r>
            <a:r>
              <a:rPr lang="en-US" dirty="0"/>
              <a:t>:</a:t>
            </a:r>
          </a:p>
          <a:p>
            <a:r>
              <a:rPr lang="en-US" dirty="0"/>
              <a:t>How long will the project last?</a:t>
            </a:r>
          </a:p>
          <a:p>
            <a:r>
              <a:rPr lang="en-US" dirty="0"/>
              <a:t>Who is to be included in the project?  (Faculty, staff, students, consultants, subcontracts?)</a:t>
            </a:r>
          </a:p>
          <a:p>
            <a:r>
              <a:rPr lang="en-US" dirty="0"/>
              <a:t>How much time will faculty devote to the project?</a:t>
            </a:r>
          </a:p>
          <a:p>
            <a:r>
              <a:rPr lang="en-US" dirty="0"/>
              <a:t>Does the project require new equipment and/or materials and supplies?</a:t>
            </a:r>
          </a:p>
          <a:p>
            <a:r>
              <a:rPr lang="en-US" dirty="0"/>
              <a:t>Does the project require travel?</a:t>
            </a:r>
          </a:p>
          <a:p>
            <a:r>
              <a:rPr lang="en-US" dirty="0"/>
              <a:t>Will there be publishing costs?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88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315200" cy="990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Fringe Benefit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620000" cy="548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Current Fringe Benefit Rates  (effective 6/1/2022 - 5/31/2026)</a:t>
            </a:r>
          </a:p>
          <a:p>
            <a:pPr marL="0" indent="0">
              <a:buNone/>
            </a:pPr>
            <a:r>
              <a:rPr lang="en-US" dirty="0"/>
              <a:t>Fringe Benefits are employee benefits paid by the employer that cover FICA, Worker’s Comp, Withholding, Insurance, Clark match on retirement and sabbatical leave, etc.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651964"/>
              </p:ext>
            </p:extLst>
          </p:nvPr>
        </p:nvGraphicFramePr>
        <p:xfrm>
          <a:off x="1028700" y="2445584"/>
          <a:ext cx="7658100" cy="390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7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9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Federally Funded 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Non-Federally Funded</a:t>
                      </a:r>
                      <a:r>
                        <a:rPr lang="en-US" sz="1600" baseline="0" dirty="0"/>
                        <a:t> Projects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112">
                <a:tc>
                  <a:txBody>
                    <a:bodyPr/>
                    <a:lstStyle/>
                    <a:p>
                      <a:r>
                        <a:rPr lang="en-US" sz="1600" dirty="0"/>
                        <a:t>Full-time</a:t>
                      </a:r>
                      <a:r>
                        <a:rPr lang="en-US" sz="1600" baseline="0" dirty="0"/>
                        <a:t> Tenure Track</a:t>
                      </a:r>
                      <a:r>
                        <a:rPr lang="en-US" sz="1600" dirty="0"/>
                        <a:t> faculty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693">
                <a:tc>
                  <a:txBody>
                    <a:bodyPr/>
                    <a:lstStyle/>
                    <a:p>
                      <a:r>
                        <a:rPr lang="en-US" sz="1600" dirty="0"/>
                        <a:t>Faculty summer 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593642"/>
                  </a:ext>
                </a:extLst>
              </a:tr>
              <a:tr h="573053">
                <a:tc>
                  <a:txBody>
                    <a:bodyPr/>
                    <a:lstStyle/>
                    <a:p>
                      <a:r>
                        <a:rPr lang="en-US" sz="1600" dirty="0"/>
                        <a:t>Full-time Professors of Practice,</a:t>
                      </a:r>
                      <a:r>
                        <a:rPr lang="en-US" sz="1600" baseline="0" dirty="0"/>
                        <a:t> Post-Docs, and</a:t>
                      </a:r>
                      <a:r>
                        <a:rPr lang="en-US" sz="1600" dirty="0"/>
                        <a:t> Staff</a:t>
                      </a:r>
                      <a:r>
                        <a:rPr lang="en-US" sz="1600" baseline="0" dirty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26.1%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371">
                <a:tc>
                  <a:txBody>
                    <a:bodyPr/>
                    <a:lstStyle/>
                    <a:p>
                      <a:r>
                        <a:rPr lang="en-US" sz="1600" dirty="0"/>
                        <a:t>Part-time Faculty</a:t>
                      </a:r>
                      <a:r>
                        <a:rPr lang="en-US" sz="1600" baseline="0" dirty="0"/>
                        <a:t> &amp; Staff, Temporary Employees. 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459">
                <a:tc>
                  <a:txBody>
                    <a:bodyPr/>
                    <a:lstStyle/>
                    <a:p>
                      <a:r>
                        <a:rPr lang="en-US" sz="1600" b="0" dirty="0"/>
                        <a:t>PhD Graduate students (Union positions)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135176"/>
                  </a:ext>
                </a:extLst>
              </a:tr>
              <a:tr h="327459">
                <a:tc>
                  <a:txBody>
                    <a:bodyPr/>
                    <a:lstStyle/>
                    <a:p>
                      <a:r>
                        <a:rPr lang="en-US" sz="1600" dirty="0"/>
                        <a:t>Graduate and non-work study undergrad student employees, </a:t>
                      </a:r>
                      <a:r>
                        <a:rPr lang="en-US" sz="1600" b="0" dirty="0"/>
                        <a:t>Summer Only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430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4" y="0"/>
            <a:ext cx="6287185" cy="1295400"/>
          </a:xfrm>
        </p:spPr>
        <p:txBody>
          <a:bodyPr/>
          <a:lstStyle/>
          <a:p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Indirect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1" y="1524000"/>
            <a:ext cx="7010400" cy="438722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Clark University's Indirect Cost rates are comprised of three major categories: </a:t>
            </a:r>
          </a:p>
          <a:p>
            <a:r>
              <a:rPr lang="en-US" dirty="0"/>
              <a:t>Facility-related costs</a:t>
            </a:r>
          </a:p>
          <a:p>
            <a:r>
              <a:rPr lang="en-US" dirty="0"/>
              <a:t>Service-related costs </a:t>
            </a:r>
          </a:p>
          <a:p>
            <a:r>
              <a:rPr lang="en-US" dirty="0"/>
              <a:t>Administrative costs 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Indirect Cost Rates (effective 6/1/22)</a:t>
            </a:r>
          </a:p>
          <a:p>
            <a:r>
              <a:rPr lang="en-US" dirty="0"/>
              <a:t>50.3% for on-campus projects</a:t>
            </a:r>
          </a:p>
          <a:p>
            <a:r>
              <a:rPr lang="en-US" dirty="0"/>
              <a:t>20.7% for off-campus projects (only applicable in limited circumstances– check with OSPR first before using)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30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6589199" cy="762000"/>
          </a:xfrm>
        </p:spPr>
        <p:txBody>
          <a:bodyPr/>
          <a:lstStyle/>
          <a:p>
            <a:r>
              <a:rPr lang="en-US" dirty="0"/>
              <a:t>Review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399" cy="6096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Timeline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Create a task list and schedule with the PI on what needs to be done, by whom and by when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Funder Guidelines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Review Funder Guidelines – type of application, period of performance, format, and how it is to be submitted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Check with OSPR if funder’s allowable indirect recovery is different from Clark’s rate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Verify required components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OSPR Forms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Proposal Summary &amp; Approval Form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Financial Conflict of Interest Form (from each Clark person who will have a role in the grant)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Budget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Check the math for accuracy and correct categories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Check indirect costs; if indirect rate used is lower than the federal rate, then supply OSPR with funder guidelines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08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299" y="228600"/>
            <a:ext cx="6589199" cy="1280890"/>
          </a:xfrm>
        </p:spPr>
        <p:txBody>
          <a:bodyPr/>
          <a:lstStyle/>
          <a:p>
            <a:r>
              <a:rPr lang="en-US" dirty="0"/>
              <a:t>Checklist,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715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Confirm faculty salary(</a:t>
            </a:r>
            <a:r>
              <a:rPr lang="en-US" dirty="0" err="1"/>
              <a:t>ies</a:t>
            </a:r>
            <a:r>
              <a:rPr lang="en-US" dirty="0"/>
              <a:t>) – summer, academic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Check that correct fringe rates are being used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For multi-year request, 3% cost of living  increase should be included on salaries and some other budget lines as appropriate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Students – correct fringe rates, 3% raise per year for multi-year (except for undergraduate wages)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Stipends/honoraria:  no fringe for presenters (except for Clark employees)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Consultants – </a:t>
            </a:r>
            <a:r>
              <a:rPr lang="en-US" sz="1700" dirty="0"/>
              <a:t>complete “Employee versus Independent Contractor Classification Checklist” when not a consulting company to confirm consultant status ok.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Travel, Equipment and Other Direct Costs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Check that the costs are  necessary, reasonable, allowable and allocable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Are travel costs based on federal per diem rates or other justifying information?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Subcontract(s) or Subaward(s):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Submit a budget for each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Submit a letter of commitment from each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Scope of work included for each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Check RFP on indirect recovery rules on subcontracts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Review Proposal Considerations Checklist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19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817799" cy="128089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Office of Sponsored Programs and Research (OSPR)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209800"/>
            <a:ext cx="6591985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OSPR at Clark University is responsible for the review and submission of external funding requests and the acceptance of external funding for all university-based research, educational, training and other projects for which the sponsors require conditions in return for their financial support.</a:t>
            </a:r>
          </a:p>
          <a:p>
            <a:pPr marL="0" indent="0">
              <a:buNone/>
            </a:pPr>
            <a:r>
              <a:rPr lang="en-US" dirty="0"/>
              <a:t>These include grant, subgrant, contract, subcontract, and cooperative agreement applications and proposals, federal or non-federal, including continuations, extensions, renewals, supplements, and transfer applications for all departments.  </a:t>
            </a:r>
          </a:p>
          <a:p>
            <a:pPr marL="0" indent="0">
              <a:buNone/>
            </a:pPr>
            <a:r>
              <a:rPr lang="en-US" dirty="0"/>
              <a:t>This review and processing constitutes "institutional approval." OSPR works with a range of university offices to ensure the post award management of all sponsored projects. </a:t>
            </a:r>
          </a:p>
        </p:txBody>
      </p:sp>
    </p:spTree>
    <p:extLst>
      <p:ext uri="{BB962C8B-B14F-4D97-AF65-F5344CB8AC3E}">
        <p14:creationId xmlns:p14="http://schemas.microsoft.com/office/powerpoint/2010/main" val="2698724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For additional information please contact: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Lisa Gaudette, Director, OSPR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>
                <a:hlinkClick r:id="rId2"/>
              </a:rPr>
              <a:t>lgaudette@clarku.edu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	508-421-3835</a:t>
            </a:r>
          </a:p>
          <a:p>
            <a:r>
              <a:rPr lang="en-US" dirty="0"/>
              <a:t>Mira Ormsby, Assistant Director, OSPR</a:t>
            </a:r>
          </a:p>
          <a:p>
            <a:pPr marL="400050" lvl="1" indent="0">
              <a:buNone/>
            </a:pPr>
            <a:r>
              <a:rPr lang="en-US" dirty="0">
                <a:hlinkClick r:id="rId3"/>
              </a:rPr>
              <a:t>mormsby@clarku.edu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508-793-7765</a:t>
            </a:r>
          </a:p>
        </p:txBody>
      </p:sp>
    </p:spTree>
    <p:extLst>
      <p:ext uri="{BB962C8B-B14F-4D97-AF65-F5344CB8AC3E}">
        <p14:creationId xmlns:p14="http://schemas.microsoft.com/office/powerpoint/2010/main" val="2365267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Corporate and Foundation Relations (CFR)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CFR is responsible for approving external funding requests to private sponsors, i.e. corporations, foundations and non-government organizations. </a:t>
            </a:r>
          </a:p>
          <a:p>
            <a:pPr marL="0" indent="0">
              <a:buNone/>
            </a:pPr>
            <a:r>
              <a:rPr lang="en-US" dirty="0"/>
              <a:t>These requests to private sources are for sponsored programs and require review from CFR prior to the same review process by OSPR as funding requests made to public sponsors.</a:t>
            </a:r>
          </a:p>
        </p:txBody>
      </p:sp>
    </p:spTree>
    <p:extLst>
      <p:ext uri="{BB962C8B-B14F-4D97-AF65-F5344CB8AC3E}">
        <p14:creationId xmlns:p14="http://schemas.microsoft.com/office/powerpoint/2010/main" val="67343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190500"/>
            <a:ext cx="7924800" cy="9906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Whom Should I Contact?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07" y="685800"/>
            <a:ext cx="6591985" cy="20574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If your request will be sent to a </a:t>
            </a:r>
            <a:r>
              <a:rPr lang="en-US" b="1" dirty="0"/>
              <a:t>public sponsor</a:t>
            </a:r>
            <a:r>
              <a:rPr lang="en-US" dirty="0"/>
              <a:t>, contact </a:t>
            </a:r>
            <a:r>
              <a:rPr lang="en-US" b="1" dirty="0"/>
              <a:t>OSPR</a:t>
            </a:r>
            <a:r>
              <a:rPr lang="en-US" dirty="0"/>
              <a:t> first to get guidance. </a:t>
            </a:r>
          </a:p>
          <a:p>
            <a:r>
              <a:rPr lang="en-US" dirty="0"/>
              <a:t>If your request will be sent to a </a:t>
            </a:r>
            <a:r>
              <a:rPr lang="en-US" b="1" dirty="0"/>
              <a:t>private sponsor</a:t>
            </a:r>
            <a:r>
              <a:rPr lang="en-US" dirty="0"/>
              <a:t>, contact </a:t>
            </a:r>
            <a:r>
              <a:rPr lang="en-US" b="1" dirty="0"/>
              <a:t>CFR</a:t>
            </a:r>
            <a:r>
              <a:rPr lang="en-US" dirty="0"/>
              <a:t> first to get guidance.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59292359"/>
              </p:ext>
            </p:extLst>
          </p:nvPr>
        </p:nvGraphicFramePr>
        <p:xfrm>
          <a:off x="685799" y="2895600"/>
          <a:ext cx="80772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452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4129" y="1524000"/>
            <a:ext cx="6589199" cy="128089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Be Prepared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550" y="2590800"/>
            <a:ext cx="5982385" cy="4114800"/>
          </a:xfrm>
        </p:spPr>
        <p:txBody>
          <a:bodyPr>
            <a:normAutofit/>
          </a:bodyPr>
          <a:lstStyle/>
          <a:p>
            <a:r>
              <a:rPr lang="en-US" dirty="0"/>
              <a:t>Don’t wait for a looming proposal deadline</a:t>
            </a:r>
          </a:p>
          <a:p>
            <a:r>
              <a:rPr lang="en-US" dirty="0"/>
              <a:t>Check in with faculty on proposal plans and communicate those with OSPR and CFR</a:t>
            </a:r>
          </a:p>
          <a:p>
            <a:r>
              <a:rPr lang="en-US" dirty="0"/>
              <a:t>Gather common proposal elements in advance:</a:t>
            </a:r>
          </a:p>
          <a:p>
            <a:pPr lvl="1"/>
            <a:r>
              <a:rPr lang="en-US" dirty="0"/>
              <a:t>Faculty biosketches (NSF/NIH forms)</a:t>
            </a:r>
          </a:p>
          <a:p>
            <a:pPr lvl="1"/>
            <a:r>
              <a:rPr lang="en-US" dirty="0"/>
              <a:t>Current and Pending Research Form</a:t>
            </a:r>
          </a:p>
          <a:p>
            <a:pPr lvl="1"/>
            <a:r>
              <a:rPr lang="en-US" dirty="0"/>
              <a:t>Current faculty pay</a:t>
            </a:r>
          </a:p>
          <a:p>
            <a:pPr lvl="1"/>
            <a:r>
              <a:rPr lang="en-US" dirty="0"/>
              <a:t>Departmental Facilities and Equipment statement</a:t>
            </a:r>
          </a:p>
          <a:p>
            <a:pPr marL="285750" lvl="1"/>
            <a:r>
              <a:rPr lang="en-US" dirty="0"/>
              <a:t>Get to know the OSPR website</a:t>
            </a:r>
          </a:p>
          <a:p>
            <a:pPr marL="285750" lvl="1"/>
            <a:r>
              <a:rPr lang="en-US" dirty="0"/>
              <a:t>Acquaint yourself with websites and grant proposal guides for common funders in your area.</a:t>
            </a:r>
          </a:p>
          <a:p>
            <a:pPr marL="285750" lvl="1"/>
            <a:endParaRPr lang="en-US" dirty="0"/>
          </a:p>
          <a:p>
            <a:pPr marL="285750"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981200" y="1447800"/>
            <a:ext cx="8382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5" name="Left Arrow 4"/>
          <p:cNvSpPr/>
          <p:nvPr/>
        </p:nvSpPr>
        <p:spPr>
          <a:xfrm>
            <a:off x="6781800" y="1485900"/>
            <a:ext cx="6858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605744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Steps to Submitting a Proposal</a:t>
            </a:r>
          </a:p>
        </p:txBody>
      </p:sp>
    </p:spTree>
    <p:extLst>
      <p:ext uri="{BB962C8B-B14F-4D97-AF65-F5344CB8AC3E}">
        <p14:creationId xmlns:p14="http://schemas.microsoft.com/office/powerpoint/2010/main" val="86478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840" y="609600"/>
            <a:ext cx="6589199" cy="128089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Create a Plan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 and Calendar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133600"/>
            <a:ext cx="5486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Create a task list and schedule with the PI:</a:t>
            </a:r>
          </a:p>
          <a:p>
            <a:r>
              <a:rPr lang="en-US" dirty="0"/>
              <a:t>What is the grant deadline?</a:t>
            </a:r>
          </a:p>
          <a:p>
            <a:r>
              <a:rPr lang="en-US" dirty="0"/>
              <a:t>What is the internal OSPR (and CFR) deadline? Note the 5 &amp; 10 business day rule!</a:t>
            </a:r>
          </a:p>
          <a:p>
            <a:r>
              <a:rPr lang="en-US" dirty="0"/>
              <a:t>What tasks need to be done?</a:t>
            </a:r>
          </a:p>
          <a:p>
            <a:r>
              <a:rPr lang="en-US" dirty="0"/>
              <a:t>Who will do what?</a:t>
            </a:r>
          </a:p>
          <a:p>
            <a:r>
              <a:rPr lang="en-US" dirty="0"/>
              <a:t>By when? </a:t>
            </a:r>
          </a:p>
          <a:p>
            <a:r>
              <a:rPr lang="en-US" dirty="0"/>
              <a:t>Review the Proposal Considerations Checklist and make sure PI has too.  Are there any issues that need to be addressed now?</a:t>
            </a:r>
          </a:p>
          <a:p>
            <a:r>
              <a:rPr lang="en-US" dirty="0"/>
              <a:t>Create timeline based on workplan, working back from internal OSPR (and CFR) deadline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438400" y="609600"/>
            <a:ext cx="838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  <p:sp>
        <p:nvSpPr>
          <p:cNvPr id="5" name="Left Arrow 4"/>
          <p:cNvSpPr/>
          <p:nvPr/>
        </p:nvSpPr>
        <p:spPr>
          <a:xfrm>
            <a:off x="7162800" y="609600"/>
            <a:ext cx="7620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0624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38400"/>
          </a:xfrm>
        </p:spPr>
        <p:txBody>
          <a:bodyPr/>
          <a:lstStyle/>
          <a:p>
            <a:pPr algn="ctr"/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  	Read Instructions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7400"/>
            <a:ext cx="7315200" cy="3810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Review Request for Proposal (RFP)/Grant Solicitation, and any grant proposal guides or other application instructions</a:t>
            </a:r>
          </a:p>
          <a:p>
            <a:r>
              <a:rPr lang="en-US" sz="2400" dirty="0"/>
              <a:t>Do not deviate from application instructions, not even by one </a:t>
            </a:r>
            <a:r>
              <a:rPr lang="en-US" sz="2400" b="1" dirty="0">
                <a:solidFill>
                  <a:schemeClr val="accent1"/>
                </a:solidFill>
              </a:rPr>
              <a:t>nanobit</a:t>
            </a:r>
            <a:r>
              <a:rPr lang="en-US" sz="2400" b="1" dirty="0"/>
              <a:t>.</a:t>
            </a:r>
            <a:r>
              <a:rPr lang="en-US" sz="2400" dirty="0"/>
              <a:t>  Pay special attention to:</a:t>
            </a:r>
          </a:p>
          <a:p>
            <a:pPr lvl="1"/>
            <a:r>
              <a:rPr lang="en-US" sz="2400" dirty="0"/>
              <a:t>Deadlines</a:t>
            </a:r>
          </a:p>
          <a:p>
            <a:pPr lvl="1"/>
            <a:r>
              <a:rPr lang="en-US" sz="2400" dirty="0"/>
              <a:t>Fonts</a:t>
            </a:r>
          </a:p>
          <a:p>
            <a:pPr lvl="1"/>
            <a:r>
              <a:rPr lang="en-US" sz="2400" dirty="0"/>
              <a:t>Margins</a:t>
            </a:r>
          </a:p>
          <a:p>
            <a:pPr lvl="1"/>
            <a:r>
              <a:rPr lang="en-US" sz="2400" dirty="0"/>
              <a:t>Page limits</a:t>
            </a:r>
          </a:p>
          <a:p>
            <a:pPr lvl="1"/>
            <a:r>
              <a:rPr lang="en-US" sz="2400" dirty="0"/>
              <a:t>Names for attached files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0600" y="1028700"/>
            <a:ext cx="9144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</a:p>
        </p:txBody>
      </p:sp>
      <p:sp>
        <p:nvSpPr>
          <p:cNvPr id="7" name="Left Arrow 6"/>
          <p:cNvSpPr/>
          <p:nvPr/>
        </p:nvSpPr>
        <p:spPr>
          <a:xfrm>
            <a:off x="7391400" y="990600"/>
            <a:ext cx="7620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40040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6" y="76200"/>
            <a:ext cx="9144000" cy="1828800"/>
          </a:xfrm>
        </p:spPr>
        <p:txBody>
          <a:bodyPr>
            <a:normAutofit/>
          </a:bodyPr>
          <a:lstStyle/>
          <a:p>
            <a:pPr algn="ctr"/>
            <a:br>
              <a:rPr lang="en-US" sz="3600" dirty="0">
                <a:solidFill>
                  <a:schemeClr val="accent1"/>
                </a:solidFill>
              </a:rPr>
            </a:br>
            <a:r>
              <a:rPr lang="en-US" sz="3600" dirty="0">
                <a:solidFill>
                  <a:schemeClr val="accent1"/>
                </a:solidFill>
              </a:rPr>
              <a:t>Gather 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Institutional Information</a:t>
            </a:r>
          </a:p>
          <a:p>
            <a:r>
              <a:rPr lang="en-US" dirty="0"/>
              <a:t>Standard Address/Contact Info to be used on Proposals</a:t>
            </a:r>
          </a:p>
          <a:p>
            <a:r>
              <a:rPr lang="en-US" dirty="0"/>
              <a:t>Building a Budget and Budget Justification</a:t>
            </a:r>
          </a:p>
          <a:p>
            <a:pPr lvl="1"/>
            <a:r>
              <a:rPr lang="en-US" dirty="0"/>
              <a:t>Fringe Rates</a:t>
            </a:r>
          </a:p>
          <a:p>
            <a:pPr lvl="1"/>
            <a:r>
              <a:rPr lang="en-US" dirty="0"/>
              <a:t>Indirect Rate – Current Rate Agreement</a:t>
            </a:r>
          </a:p>
          <a:p>
            <a:r>
              <a:rPr lang="en-US" dirty="0"/>
              <a:t>Financial Conflict of Interest Disclosure Form(s)</a:t>
            </a:r>
          </a:p>
          <a:p>
            <a:r>
              <a:rPr lang="en-US" dirty="0"/>
              <a:t>Grant Proposal Summary &amp; Approval Form/Instruction</a:t>
            </a:r>
          </a:p>
          <a:p>
            <a:r>
              <a:rPr lang="en-US" dirty="0"/>
              <a:t>Proposal Considerations Checklist</a:t>
            </a:r>
          </a:p>
        </p:txBody>
      </p:sp>
      <p:sp>
        <p:nvSpPr>
          <p:cNvPr id="4" name="Right Arrow 3"/>
          <p:cNvSpPr/>
          <p:nvPr/>
        </p:nvSpPr>
        <p:spPr>
          <a:xfrm>
            <a:off x="838200" y="609600"/>
            <a:ext cx="978408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4</a:t>
            </a:r>
          </a:p>
        </p:txBody>
      </p:sp>
      <p:sp>
        <p:nvSpPr>
          <p:cNvPr id="5" name="Left Arrow 4"/>
          <p:cNvSpPr/>
          <p:nvPr/>
        </p:nvSpPr>
        <p:spPr>
          <a:xfrm>
            <a:off x="7555992" y="609600"/>
            <a:ext cx="902208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97334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402"/>
            <a:ext cx="9133114" cy="128089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			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Allow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7724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Allow time </a:t>
            </a:r>
            <a:r>
              <a:rPr lang="en-US" dirty="0"/>
              <a:t>to gather and develop materials, review, edit, re-review and re-edit.</a:t>
            </a:r>
          </a:p>
          <a:p>
            <a:pPr marL="0" indent="0">
              <a:buNone/>
            </a:pPr>
            <a:r>
              <a:rPr lang="en-US" dirty="0"/>
              <a:t>OSPR requires the full grant application at least </a:t>
            </a:r>
            <a:r>
              <a:rPr lang="en-US" b="1" dirty="0">
                <a:solidFill>
                  <a:schemeClr val="accent1"/>
                </a:solidFill>
              </a:rPr>
              <a:t>5 business days before submission – 10 business days, if submitting through CFR</a:t>
            </a:r>
            <a:r>
              <a:rPr lang="en-US" b="1" dirty="0"/>
              <a:t>.   </a:t>
            </a:r>
            <a:r>
              <a:rPr lang="en-US" dirty="0"/>
              <a:t>Application components may include</a:t>
            </a:r>
            <a:r>
              <a:rPr lang="en-US" b="1" dirty="0"/>
              <a:t>:</a:t>
            </a:r>
          </a:p>
          <a:p>
            <a:r>
              <a:rPr lang="en-US" dirty="0"/>
              <a:t>The final or close-to-final narrative</a:t>
            </a:r>
          </a:p>
          <a:p>
            <a:r>
              <a:rPr lang="en-US" dirty="0"/>
              <a:t>Budget and budget justification, subaward budget/justification</a:t>
            </a:r>
          </a:p>
          <a:p>
            <a:r>
              <a:rPr lang="en-US" dirty="0">
                <a:solidFill>
                  <a:schemeClr val="accent1"/>
                </a:solidFill>
                <a:hlinkClick r:id="rId3"/>
              </a:rPr>
              <a:t>Internal Summary and Approval form 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hlinkClick r:id="rId4"/>
              </a:rPr>
              <a:t>Financial Conflict of Interest Disclosure Form  </a:t>
            </a:r>
            <a:r>
              <a:rPr lang="en-US" dirty="0"/>
              <a:t>(for EACH Clark person who will work on the project…paid or not)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/>
              <a:t>Certification pages</a:t>
            </a:r>
          </a:p>
          <a:p>
            <a:r>
              <a:rPr lang="en-US" dirty="0"/>
              <a:t>A draft of any required letter of support from Clark, and</a:t>
            </a:r>
          </a:p>
          <a:p>
            <a:r>
              <a:rPr lang="en-US" dirty="0"/>
              <a:t>Any other documents (biosketches, collaborator letters and budgets, institutional documents, etc.) required by the application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066800" y="520246"/>
            <a:ext cx="978408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5</a:t>
            </a:r>
          </a:p>
        </p:txBody>
      </p:sp>
      <p:sp>
        <p:nvSpPr>
          <p:cNvPr id="5" name="Left Arrow 4"/>
          <p:cNvSpPr/>
          <p:nvPr/>
        </p:nvSpPr>
        <p:spPr>
          <a:xfrm>
            <a:off x="7467600" y="542584"/>
            <a:ext cx="914400" cy="86972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7580239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TC103457485[[fn=Mesh]]</Template>
  <TotalTime>58371</TotalTime>
  <Words>1565</Words>
  <Application>Microsoft Office PowerPoint</Application>
  <PresentationFormat>On-screen Show (4:3)</PresentationFormat>
  <Paragraphs>227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Wingdings</vt:lpstr>
      <vt:lpstr>Wingdings 3</vt:lpstr>
      <vt:lpstr>Wisp</vt:lpstr>
      <vt:lpstr>Proposal Preparation 101</vt:lpstr>
      <vt:lpstr>Office of Sponsored Programs and Research (OSPR) </vt:lpstr>
      <vt:lpstr>Corporate and Foundation Relations (CFR)</vt:lpstr>
      <vt:lpstr>Whom Should I Contact?</vt:lpstr>
      <vt:lpstr>Be Prepared</vt:lpstr>
      <vt:lpstr>Create a Plan  and Calendar</vt:lpstr>
      <vt:lpstr>     Read Instructions   </vt:lpstr>
      <vt:lpstr> Gather Materials</vt:lpstr>
      <vt:lpstr>    Allow time</vt:lpstr>
      <vt:lpstr>PowerPoint Presentation</vt:lpstr>
      <vt:lpstr>Institutional Information</vt:lpstr>
      <vt:lpstr>PowerPoint Presentation</vt:lpstr>
      <vt:lpstr>Building a Budget</vt:lpstr>
      <vt:lpstr>Direct Costs</vt:lpstr>
      <vt:lpstr>Getting Started on a Budget</vt:lpstr>
      <vt:lpstr>Fringe Benefit Rates</vt:lpstr>
      <vt:lpstr> Indirect Costs</vt:lpstr>
      <vt:lpstr>Review Checklist</vt:lpstr>
      <vt:lpstr>Checklist, Cont’d</vt:lpstr>
      <vt:lpstr>Contact Information</vt:lpstr>
    </vt:vector>
  </TitlesOfParts>
  <Company>Clark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Pre-Proposal Guidelines</dc:title>
  <dc:creator>Octavia Taylor</dc:creator>
  <cp:lastModifiedBy>Mira Ormsby</cp:lastModifiedBy>
  <cp:revision>166</cp:revision>
  <cp:lastPrinted>2014-12-03T14:39:01Z</cp:lastPrinted>
  <dcterms:created xsi:type="dcterms:W3CDTF">2014-03-20T15:54:00Z</dcterms:created>
  <dcterms:modified xsi:type="dcterms:W3CDTF">2023-07-12T16:55:51Z</dcterms:modified>
</cp:coreProperties>
</file>